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8" r:id="rId3"/>
    <p:sldId id="262" r:id="rId4"/>
    <p:sldId id="284" r:id="rId5"/>
    <p:sldId id="263" r:id="rId6"/>
    <p:sldId id="273" r:id="rId7"/>
    <p:sldId id="285" r:id="rId8"/>
    <p:sldId id="286" r:id="rId9"/>
    <p:sldId id="287" r:id="rId10"/>
    <p:sldId id="265" r:id="rId11"/>
    <p:sldId id="280" r:id="rId12"/>
    <p:sldId id="288" r:id="rId13"/>
    <p:sldId id="289" r:id="rId14"/>
    <p:sldId id="290" r:id="rId15"/>
    <p:sldId id="291" r:id="rId16"/>
    <p:sldId id="292" r:id="rId17"/>
    <p:sldId id="295" r:id="rId18"/>
    <p:sldId id="293" r:id="rId19"/>
    <p:sldId id="296" r:id="rId20"/>
    <p:sldId id="294" r:id="rId21"/>
    <p:sldId id="297" r:id="rId22"/>
    <p:sldId id="282"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B65D02A-70D0-4B82-A7AD-C3AB37E8BA2D}">
          <p14:sldIdLst>
            <p14:sldId id="256"/>
            <p14:sldId id="258"/>
            <p14:sldId id="262"/>
            <p14:sldId id="284"/>
            <p14:sldId id="263"/>
            <p14:sldId id="273"/>
            <p14:sldId id="285"/>
            <p14:sldId id="286"/>
            <p14:sldId id="287"/>
            <p14:sldId id="265"/>
            <p14:sldId id="280"/>
            <p14:sldId id="288"/>
            <p14:sldId id="289"/>
            <p14:sldId id="290"/>
            <p14:sldId id="291"/>
            <p14:sldId id="292"/>
            <p14:sldId id="295"/>
            <p14:sldId id="293"/>
            <p14:sldId id="296"/>
            <p14:sldId id="294"/>
            <p14:sldId id="297"/>
            <p14:sldId id="2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00" y="5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2BB51453-1D0F-4382-B299-23EEBE8E5919}" type="datetimeFigureOut">
              <a:rPr lang="zh-CN" altLang="en-US" smtClean="0"/>
              <a:t>2021/11/19</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6EF7D5A-75ED-448A-8345-AE73D2AD3F5C}" type="slidenum">
              <a:rPr lang="zh-CN" altLang="en-US" smtClean="0"/>
              <a:t>‹#›</a:t>
            </a:fld>
            <a:endParaRPr lang="zh-CN" altLang="en-US"/>
          </a:p>
        </p:txBody>
      </p:sp>
    </p:spTree>
    <p:extLst>
      <p:ext uri="{BB962C8B-B14F-4D97-AF65-F5344CB8AC3E}">
        <p14:creationId xmlns:p14="http://schemas.microsoft.com/office/powerpoint/2010/main" val="243770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a:t>
            </a:fld>
            <a:endParaRPr lang="zh-CN" altLang="en-US"/>
          </a:p>
        </p:txBody>
      </p:sp>
    </p:spTree>
    <p:extLst>
      <p:ext uri="{BB962C8B-B14F-4D97-AF65-F5344CB8AC3E}">
        <p14:creationId xmlns:p14="http://schemas.microsoft.com/office/powerpoint/2010/main" val="126024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11</a:t>
            </a:fld>
            <a:endParaRPr lang="zh-CN" altLang="en-US"/>
          </a:p>
        </p:txBody>
      </p:sp>
    </p:spTree>
    <p:extLst>
      <p:ext uri="{BB962C8B-B14F-4D97-AF65-F5344CB8AC3E}">
        <p14:creationId xmlns:p14="http://schemas.microsoft.com/office/powerpoint/2010/main" val="47877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12</a:t>
            </a:fld>
            <a:endParaRPr lang="zh-CN" altLang="en-US"/>
          </a:p>
        </p:txBody>
      </p:sp>
    </p:spTree>
    <p:extLst>
      <p:ext uri="{BB962C8B-B14F-4D97-AF65-F5344CB8AC3E}">
        <p14:creationId xmlns:p14="http://schemas.microsoft.com/office/powerpoint/2010/main" val="372658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14</a:t>
            </a:fld>
            <a:endParaRPr lang="zh-CN" altLang="en-US"/>
          </a:p>
        </p:txBody>
      </p:sp>
    </p:spTree>
    <p:extLst>
      <p:ext uri="{BB962C8B-B14F-4D97-AF65-F5344CB8AC3E}">
        <p14:creationId xmlns:p14="http://schemas.microsoft.com/office/powerpoint/2010/main" val="26901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15</a:t>
            </a:fld>
            <a:endParaRPr lang="zh-CN" altLang="en-US"/>
          </a:p>
        </p:txBody>
      </p:sp>
    </p:spTree>
    <p:extLst>
      <p:ext uri="{BB962C8B-B14F-4D97-AF65-F5344CB8AC3E}">
        <p14:creationId xmlns:p14="http://schemas.microsoft.com/office/powerpoint/2010/main" val="291926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16</a:t>
            </a:fld>
            <a:endParaRPr lang="zh-CN" altLang="en-US"/>
          </a:p>
        </p:txBody>
      </p:sp>
    </p:spTree>
    <p:extLst>
      <p:ext uri="{BB962C8B-B14F-4D97-AF65-F5344CB8AC3E}">
        <p14:creationId xmlns:p14="http://schemas.microsoft.com/office/powerpoint/2010/main" val="266923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18</a:t>
            </a:fld>
            <a:endParaRPr lang="zh-CN" altLang="en-US"/>
          </a:p>
        </p:txBody>
      </p:sp>
    </p:spTree>
    <p:extLst>
      <p:ext uri="{BB962C8B-B14F-4D97-AF65-F5344CB8AC3E}">
        <p14:creationId xmlns:p14="http://schemas.microsoft.com/office/powerpoint/2010/main" val="261391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19</a:t>
            </a:fld>
            <a:endParaRPr lang="zh-CN" altLang="en-US"/>
          </a:p>
        </p:txBody>
      </p:sp>
    </p:spTree>
    <p:extLst>
      <p:ext uri="{BB962C8B-B14F-4D97-AF65-F5344CB8AC3E}">
        <p14:creationId xmlns:p14="http://schemas.microsoft.com/office/powerpoint/2010/main" val="360937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20</a:t>
            </a:fld>
            <a:endParaRPr lang="zh-CN" altLang="en-US"/>
          </a:p>
        </p:txBody>
      </p:sp>
    </p:spTree>
    <p:extLst>
      <p:ext uri="{BB962C8B-B14F-4D97-AF65-F5344CB8AC3E}">
        <p14:creationId xmlns:p14="http://schemas.microsoft.com/office/powerpoint/2010/main" val="175561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22</a:t>
            </a:fld>
            <a:endParaRPr lang="zh-CN" altLang="en-US"/>
          </a:p>
        </p:txBody>
      </p:sp>
    </p:spTree>
    <p:extLst>
      <p:ext uri="{BB962C8B-B14F-4D97-AF65-F5344CB8AC3E}">
        <p14:creationId xmlns:p14="http://schemas.microsoft.com/office/powerpoint/2010/main" val="31331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2</a:t>
            </a:fld>
            <a:endParaRPr lang="zh-CN" altLang="en-US"/>
          </a:p>
        </p:txBody>
      </p:sp>
    </p:spTree>
    <p:extLst>
      <p:ext uri="{BB962C8B-B14F-4D97-AF65-F5344CB8AC3E}">
        <p14:creationId xmlns:p14="http://schemas.microsoft.com/office/powerpoint/2010/main" val="253542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3</a:t>
            </a:fld>
            <a:endParaRPr lang="zh-CN" altLang="en-US"/>
          </a:p>
        </p:txBody>
      </p:sp>
    </p:spTree>
    <p:extLst>
      <p:ext uri="{BB962C8B-B14F-4D97-AF65-F5344CB8AC3E}">
        <p14:creationId xmlns:p14="http://schemas.microsoft.com/office/powerpoint/2010/main" val="15462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4</a:t>
            </a:fld>
            <a:endParaRPr lang="zh-CN" altLang="en-US"/>
          </a:p>
        </p:txBody>
      </p:sp>
    </p:spTree>
    <p:extLst>
      <p:ext uri="{BB962C8B-B14F-4D97-AF65-F5344CB8AC3E}">
        <p14:creationId xmlns:p14="http://schemas.microsoft.com/office/powerpoint/2010/main" val="310972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5</a:t>
            </a:fld>
            <a:endParaRPr lang="zh-CN" altLang="en-US"/>
          </a:p>
        </p:txBody>
      </p:sp>
    </p:spTree>
    <p:extLst>
      <p:ext uri="{BB962C8B-B14F-4D97-AF65-F5344CB8AC3E}">
        <p14:creationId xmlns:p14="http://schemas.microsoft.com/office/powerpoint/2010/main" val="283941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6</a:t>
            </a:fld>
            <a:endParaRPr lang="zh-CN" altLang="en-US"/>
          </a:p>
        </p:txBody>
      </p:sp>
    </p:spTree>
    <p:extLst>
      <p:ext uri="{BB962C8B-B14F-4D97-AF65-F5344CB8AC3E}">
        <p14:creationId xmlns:p14="http://schemas.microsoft.com/office/powerpoint/2010/main" val="337595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7</a:t>
            </a:fld>
            <a:endParaRPr lang="zh-CN" altLang="en-US"/>
          </a:p>
        </p:txBody>
      </p:sp>
    </p:spTree>
    <p:extLst>
      <p:ext uri="{BB962C8B-B14F-4D97-AF65-F5344CB8AC3E}">
        <p14:creationId xmlns:p14="http://schemas.microsoft.com/office/powerpoint/2010/main" val="408255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9</a:t>
            </a:fld>
            <a:endParaRPr lang="zh-CN" altLang="en-US"/>
          </a:p>
        </p:txBody>
      </p:sp>
    </p:spTree>
    <p:extLst>
      <p:ext uri="{BB962C8B-B14F-4D97-AF65-F5344CB8AC3E}">
        <p14:creationId xmlns:p14="http://schemas.microsoft.com/office/powerpoint/2010/main" val="359367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EF7D5A-75ED-448A-8345-AE73D2AD3F5C}" type="slidenum">
              <a:rPr lang="zh-CN" altLang="en-US" smtClean="0"/>
              <a:t>10</a:t>
            </a:fld>
            <a:endParaRPr lang="zh-CN" altLang="en-US"/>
          </a:p>
        </p:txBody>
      </p:sp>
    </p:spTree>
    <p:extLst>
      <p:ext uri="{BB962C8B-B14F-4D97-AF65-F5344CB8AC3E}">
        <p14:creationId xmlns:p14="http://schemas.microsoft.com/office/powerpoint/2010/main" val="383082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640821" y="407981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descr="889a7a86cb4f5a88628dbc2be4b26709"/>
          <p:cNvPicPr>
            <a:picLocks noChangeAspect="1"/>
          </p:cNvPicPr>
          <p:nvPr/>
        </p:nvPicPr>
        <p:blipFill>
          <a:blip r:embed="rId4"/>
          <a:stretch>
            <a:fillRect/>
          </a:stretch>
        </p:blipFill>
        <p:spPr>
          <a:xfrm>
            <a:off x="4095751" y="265176"/>
            <a:ext cx="3887106" cy="2061591"/>
          </a:xfrm>
          <a:prstGeom prst="rect">
            <a:avLst/>
          </a:prstGeom>
        </p:spPr>
      </p:pic>
      <p:sp>
        <p:nvSpPr>
          <p:cNvPr id="4" name="文本框 3"/>
          <p:cNvSpPr txBox="1"/>
          <p:nvPr/>
        </p:nvSpPr>
        <p:spPr>
          <a:xfrm>
            <a:off x="1480567" y="2061591"/>
            <a:ext cx="9665969" cy="2308324"/>
          </a:xfrm>
          <a:prstGeom prst="rect">
            <a:avLst/>
          </a:prstGeom>
          <a:noFill/>
        </p:spPr>
        <p:txBody>
          <a:bodyPr wrap="square" rtlCol="0" anchor="t">
            <a:spAutoFit/>
          </a:bodyPr>
          <a:lstStyle/>
          <a:p>
            <a:pPr algn="dist">
              <a:lnSpc>
                <a:spcPct val="150000"/>
              </a:lnSpc>
            </a:pPr>
            <a:r>
              <a:rPr lang="zh-CN" altLang="en-US" sz="4800" b="1" smtClean="0">
                <a:gradFill>
                  <a:gsLst>
                    <a:gs pos="0">
                      <a:srgbClr val="E30000"/>
                    </a:gs>
                    <a:gs pos="100000">
                      <a:srgbClr val="760303"/>
                    </a:gs>
                  </a:gsLst>
                  <a:lin ang="5400000" scaled="0"/>
                </a:gradFill>
                <a:latin typeface="微软雅黑" panose="020B0503020204020204" charset="-122"/>
                <a:ea typeface="微软雅黑" panose="020B0503020204020204" charset="-122"/>
              </a:rPr>
              <a:t>中共中央</a:t>
            </a:r>
            <a:r>
              <a:rPr lang="zh-CN" altLang="en-US" sz="4800" b="1">
                <a:gradFill>
                  <a:gsLst>
                    <a:gs pos="0">
                      <a:srgbClr val="E30000"/>
                    </a:gs>
                    <a:gs pos="100000">
                      <a:srgbClr val="760303"/>
                    </a:gs>
                  </a:gsLst>
                  <a:lin ang="5400000" scaled="0"/>
                </a:gradFill>
                <a:latin typeface="微软雅黑" panose="020B0503020204020204" charset="-122"/>
                <a:ea typeface="微软雅黑" panose="020B0503020204020204" charset="-122"/>
              </a:rPr>
              <a:t>举行新闻发布会解读党的十九届六中全会精神</a:t>
            </a:r>
            <a:endParaRPr lang="zh-CN" altLang="en-US" sz="4800" b="1" dirty="0">
              <a:gradFill>
                <a:gsLst>
                  <a:gs pos="0">
                    <a:srgbClr val="E30000"/>
                  </a:gs>
                  <a:gs pos="100000">
                    <a:srgbClr val="760303"/>
                  </a:gs>
                </a:gsLst>
                <a:lin ang="5400000" scaled="0"/>
              </a:gradFill>
              <a:latin typeface="微软雅黑" panose="020B0503020204020204" charset="-122"/>
              <a:ea typeface="微软雅黑" panose="020B0503020204020204" charset="-122"/>
              <a:sym typeface="+mn-ea"/>
            </a:endParaRPr>
          </a:p>
        </p:txBody>
      </p:sp>
    </p:spTree>
  </p:cSld>
  <p:clrMapOvr>
    <a:masterClrMapping/>
  </p:clrMapOvr>
  <p:transition advTm="4633">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0"/>
          <p:cNvGrpSpPr/>
          <p:nvPr/>
        </p:nvGrpSpPr>
        <p:grpSpPr>
          <a:xfrm>
            <a:off x="738164" y="476029"/>
            <a:ext cx="1787528" cy="1791143"/>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48"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1</a:t>
              </a:r>
              <a:endParaRPr lang="zh-CN" altLang="en-US" sz="4400" kern="0" dirty="0">
                <a:solidFill>
                  <a:srgbClr val="FFFFFF"/>
                </a:solidFill>
                <a:latin typeface="+mj-ea"/>
                <a:ea typeface="+mj-ea"/>
              </a:endParaRPr>
            </a:p>
          </p:txBody>
        </p:sp>
      </p:grpSp>
      <p:grpSp>
        <p:nvGrpSpPr>
          <p:cNvPr id="83" name="Group 10"/>
          <p:cNvGrpSpPr/>
          <p:nvPr/>
        </p:nvGrpSpPr>
        <p:grpSpPr>
          <a:xfrm>
            <a:off x="738164" y="2512273"/>
            <a:ext cx="1787528" cy="1791143"/>
            <a:chOff x="3692576" y="1742634"/>
            <a:chExt cx="2790379" cy="2796023"/>
          </a:xfrm>
        </p:grpSpPr>
        <p:grpSp>
          <p:nvGrpSpPr>
            <p:cNvPr id="84"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5"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2</a:t>
              </a:r>
              <a:endParaRPr lang="zh-CN" altLang="en-US" sz="4400" kern="0" dirty="0">
                <a:solidFill>
                  <a:srgbClr val="FFFFFF"/>
                </a:solidFill>
                <a:latin typeface="+mj-ea"/>
                <a:ea typeface="+mj-ea"/>
              </a:endParaRPr>
            </a:p>
          </p:txBody>
        </p:sp>
      </p:grpSp>
      <p:grpSp>
        <p:nvGrpSpPr>
          <p:cNvPr id="92" name="Group 10"/>
          <p:cNvGrpSpPr/>
          <p:nvPr/>
        </p:nvGrpSpPr>
        <p:grpSpPr>
          <a:xfrm>
            <a:off x="777910" y="4616132"/>
            <a:ext cx="1787528" cy="1791143"/>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3</a:t>
              </a:r>
              <a:endParaRPr lang="zh-CN" altLang="en-US" sz="4400" kern="0" dirty="0">
                <a:solidFill>
                  <a:srgbClr val="FFFFFF"/>
                </a:solidFill>
                <a:latin typeface="+mj-ea"/>
                <a:ea typeface="+mj-ea"/>
              </a:endParaRPr>
            </a:p>
          </p:txBody>
        </p:sp>
      </p:grpSp>
      <p:grpSp>
        <p:nvGrpSpPr>
          <p:cNvPr id="108" name="组合 107"/>
          <p:cNvGrpSpPr/>
          <p:nvPr/>
        </p:nvGrpSpPr>
        <p:grpSpPr>
          <a:xfrm>
            <a:off x="2879201" y="2962815"/>
            <a:ext cx="9199511" cy="921318"/>
            <a:chOff x="607038" y="3949153"/>
            <a:chExt cx="3350150" cy="730029"/>
          </a:xfrm>
        </p:grpSpPr>
        <p:sp>
          <p:nvSpPr>
            <p:cNvPr id="110" name="TextBox 11"/>
            <p:cNvSpPr txBox="1">
              <a:spLocks noChangeArrowheads="1"/>
            </p:cNvSpPr>
            <p:nvPr/>
          </p:nvSpPr>
          <p:spPr bwMode="auto">
            <a:xfrm flipH="1">
              <a:off x="607038" y="3949153"/>
              <a:ext cx="3350150" cy="41458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2800" b="1" kern="0">
                  <a:latin typeface="微软雅黑" panose="020B0503020204020204" charset="-122"/>
                  <a:ea typeface="微软雅黑" panose="020B0503020204020204" charset="-122"/>
                </a:rPr>
                <a:t>1981</a:t>
              </a:r>
              <a:r>
                <a:rPr lang="zh-CN" altLang="zh-CN" sz="2800" b="1" kern="0">
                  <a:latin typeface="微软雅黑" panose="020B0503020204020204" charset="-122"/>
                  <a:ea typeface="微软雅黑" panose="020B0503020204020204" charset="-122"/>
                </a:rPr>
                <a:t>年制定了《关于建国以来党的若干历史问题的决议》</a:t>
              </a:r>
              <a:endParaRPr lang="en-US" altLang="zh-CN" sz="2800" b="1" kern="0" dirty="0">
                <a:latin typeface="微软雅黑" panose="020B0503020204020204" charset="-122"/>
                <a:ea typeface="微软雅黑" panose="020B0503020204020204" charset="-122"/>
              </a:endParaRPr>
            </a:p>
          </p:txBody>
        </p:sp>
        <p:cxnSp>
          <p:nvCxnSpPr>
            <p:cNvPr id="111" name="直接连接符 110"/>
            <p:cNvCxnSpPr/>
            <p:nvPr/>
          </p:nvCxnSpPr>
          <p:spPr>
            <a:xfrm flipH="1">
              <a:off x="633273" y="4644590"/>
              <a:ext cx="3287472" cy="34592"/>
            </a:xfrm>
            <a:prstGeom prst="line">
              <a:avLst/>
            </a:prstGeom>
            <a:noFill/>
            <a:ln w="12700" cap="flat" cmpd="sng" algn="ctr">
              <a:solidFill>
                <a:schemeClr val="tx1"/>
              </a:solidFill>
              <a:prstDash val="sysDot"/>
              <a:headEnd type="oval"/>
              <a:tailEnd type="oval"/>
            </a:ln>
            <a:effectLst/>
          </p:spPr>
        </p:cxnSp>
      </p:grpSp>
      <p:grpSp>
        <p:nvGrpSpPr>
          <p:cNvPr id="114" name="组合 113"/>
          <p:cNvGrpSpPr/>
          <p:nvPr/>
        </p:nvGrpSpPr>
        <p:grpSpPr>
          <a:xfrm>
            <a:off x="2929115" y="1009568"/>
            <a:ext cx="7479109" cy="682936"/>
            <a:chOff x="768743" y="3991387"/>
            <a:chExt cx="2701082" cy="512202"/>
          </a:xfrm>
        </p:grpSpPr>
        <p:sp>
          <p:nvSpPr>
            <p:cNvPr id="116" name="TextBox 11"/>
            <p:cNvSpPr txBox="1">
              <a:spLocks noChangeArrowheads="1"/>
            </p:cNvSpPr>
            <p:nvPr/>
          </p:nvSpPr>
          <p:spPr bwMode="auto">
            <a:xfrm flipH="1">
              <a:off x="772962" y="3991387"/>
              <a:ext cx="2696863" cy="39241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2800" b="1" kern="0" smtClean="0">
                  <a:latin typeface="微软雅黑" panose="020B0503020204020204" charset="-122"/>
                  <a:ea typeface="微软雅黑" panose="020B0503020204020204" charset="-122"/>
                </a:rPr>
                <a:t>1945</a:t>
              </a:r>
              <a:r>
                <a:rPr lang="zh-CN" altLang="zh-CN" sz="2800" b="1" kern="0">
                  <a:latin typeface="微软雅黑" panose="020B0503020204020204" charset="-122"/>
                  <a:ea typeface="微软雅黑" panose="020B0503020204020204" charset="-122"/>
                </a:rPr>
                <a:t>年制定了</a:t>
              </a:r>
              <a:r>
                <a:rPr lang="zh-CN" altLang="zh-CN" sz="2800" b="1" kern="0">
                  <a:latin typeface="微软雅黑" panose="020B0503020204020204" charset="-122"/>
                  <a:ea typeface="微软雅黑" panose="020B0503020204020204" charset="-122"/>
                </a:rPr>
                <a:t>《关于若干历史问题的决议》</a:t>
              </a:r>
              <a:endParaRPr lang="en-US" altLang="zh-CN" sz="2800" b="1" kern="0" dirty="0">
                <a:latin typeface="微软雅黑" panose="020B0503020204020204" charset="-122"/>
                <a:ea typeface="微软雅黑" panose="020B0503020204020204" charset="-122"/>
              </a:endParaRPr>
            </a:p>
          </p:txBody>
        </p:sp>
        <p:cxnSp>
          <p:nvCxnSpPr>
            <p:cNvPr id="117" name="直接连接符 116"/>
            <p:cNvCxnSpPr/>
            <p:nvPr/>
          </p:nvCxnSpPr>
          <p:spPr>
            <a:xfrm flipH="1">
              <a:off x="768743" y="4503589"/>
              <a:ext cx="2593242" cy="0"/>
            </a:xfrm>
            <a:prstGeom prst="line">
              <a:avLst/>
            </a:prstGeom>
            <a:noFill/>
            <a:ln w="12700" cap="flat" cmpd="sng" algn="ctr">
              <a:solidFill>
                <a:schemeClr val="tx1"/>
              </a:solidFill>
              <a:prstDash val="sysDot"/>
              <a:headEnd type="oval"/>
              <a:tailEnd type="oval"/>
            </a:ln>
            <a:effectLst/>
          </p:spPr>
        </p:cxnSp>
      </p:grpSp>
      <p:grpSp>
        <p:nvGrpSpPr>
          <p:cNvPr id="120" name="组合 119"/>
          <p:cNvGrpSpPr/>
          <p:nvPr/>
        </p:nvGrpSpPr>
        <p:grpSpPr>
          <a:xfrm>
            <a:off x="2907144" y="4988484"/>
            <a:ext cx="9027397" cy="963593"/>
            <a:chOff x="3788424" y="3174506"/>
            <a:chExt cx="6770548" cy="722694"/>
          </a:xfrm>
        </p:grpSpPr>
        <p:sp>
          <p:nvSpPr>
            <p:cNvPr id="122" name="TextBox 11"/>
            <p:cNvSpPr txBox="1">
              <a:spLocks noChangeArrowheads="1"/>
            </p:cNvSpPr>
            <p:nvPr/>
          </p:nvSpPr>
          <p:spPr bwMode="auto">
            <a:xfrm flipH="1">
              <a:off x="3788424" y="3174506"/>
              <a:ext cx="6770548" cy="39241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zh-CN" altLang="zh-CN" sz="2800" b="1" kern="0">
                  <a:latin typeface="微软雅黑" panose="020B0503020204020204" charset="-122"/>
                  <a:ea typeface="微软雅黑" panose="020B0503020204020204" charset="-122"/>
                </a:rPr>
                <a:t>这次全会通过的《决议》是党的历史上第三个历史决议</a:t>
              </a:r>
              <a:endParaRPr lang="en-US" altLang="zh-CN" sz="2800" b="1" kern="0" dirty="0">
                <a:latin typeface="微软雅黑" panose="020B0503020204020204" charset="-122"/>
                <a:ea typeface="微软雅黑" panose="020B0503020204020204" charset="-122"/>
              </a:endParaRPr>
            </a:p>
          </p:txBody>
        </p:sp>
        <p:cxnSp>
          <p:nvCxnSpPr>
            <p:cNvPr id="123" name="直接连接符 122"/>
            <p:cNvCxnSpPr/>
            <p:nvPr/>
          </p:nvCxnSpPr>
          <p:spPr>
            <a:xfrm flipH="1">
              <a:off x="3917440" y="3849696"/>
              <a:ext cx="6468866" cy="47504"/>
            </a:xfrm>
            <a:prstGeom prst="line">
              <a:avLst/>
            </a:prstGeom>
            <a:noFill/>
            <a:ln w="12700" cap="flat" cmpd="sng" algn="ctr">
              <a:solidFill>
                <a:schemeClr val="tx1"/>
              </a:solidFill>
              <a:prstDash val="sysDot"/>
              <a:headEnd type="oval"/>
              <a:tailEnd type="oval"/>
            </a:ln>
            <a:effectLst/>
          </p:spPr>
        </p:cxnSp>
      </p:grpSp>
    </p:spTree>
  </p:cSld>
  <p:clrMapOvr>
    <a:masterClrMapping/>
  </p:clrMapOvr>
  <p:transition advTm="23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12" presetClass="entr" presetSubtype="8"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slide(fromLeft)">
                                      <p:cBhvr>
                                        <p:cTn id="22" dur="500"/>
                                        <p:tgtEl>
                                          <p:spTgt spid="108"/>
                                        </p:tgtEl>
                                      </p:cBhvr>
                                    </p:animEffect>
                                  </p:childTnLst>
                                </p:cTn>
                              </p:par>
                              <p:par>
                                <p:cTn id="23" presetID="12" presetClass="entr" presetSubtype="8"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slide(fromLeft)">
                                      <p:cBhvr>
                                        <p:cTn id="25" dur="500"/>
                                        <p:tgtEl>
                                          <p:spTgt spid="114"/>
                                        </p:tgtEl>
                                      </p:cBhvr>
                                    </p:animEffect>
                                  </p:childTnLst>
                                </p:cTn>
                              </p:par>
                              <p:par>
                                <p:cTn id="26" presetID="12" presetClass="entr" presetSubtype="2"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slide(fromRight)">
                                      <p:cBhvr>
                                        <p:cTn id="2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21"/>
          <p:cNvSpPr/>
          <p:nvPr/>
        </p:nvSpPr>
        <p:spPr>
          <a:xfrm>
            <a:off x="3441870" y="1314990"/>
            <a:ext cx="8006417" cy="1451734"/>
          </a:xfrm>
          <a:custGeom>
            <a:avLst/>
            <a:gdLst/>
            <a:ahLst/>
            <a:cxnLst/>
            <a:rect l="l" t="t" r="r" b="b"/>
            <a:pathLst>
              <a:path w="7085181" h="1244248">
                <a:moveTo>
                  <a:pt x="333395" y="0"/>
                </a:moveTo>
                <a:lnTo>
                  <a:pt x="7085181" y="0"/>
                </a:lnTo>
                <a:lnTo>
                  <a:pt x="6751786" y="1244248"/>
                </a:lnTo>
                <a:lnTo>
                  <a:pt x="0" y="124424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4" name="矩形 3"/>
          <p:cNvSpPr/>
          <p:nvPr/>
        </p:nvSpPr>
        <p:spPr>
          <a:xfrm>
            <a:off x="1324431" y="1314995"/>
            <a:ext cx="2483200" cy="1451729"/>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3" cstate="print">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5" name="矩形 21"/>
          <p:cNvSpPr/>
          <p:nvPr/>
        </p:nvSpPr>
        <p:spPr>
          <a:xfrm>
            <a:off x="1066026" y="2983553"/>
            <a:ext cx="7958065" cy="1451729"/>
          </a:xfrm>
          <a:custGeom>
            <a:avLst/>
            <a:gdLst/>
            <a:ahLst/>
            <a:cxnLst/>
            <a:rect l="l" t="t" r="r" b="b"/>
            <a:pathLst>
              <a:path w="7085181" h="1244248">
                <a:moveTo>
                  <a:pt x="333395" y="0"/>
                </a:moveTo>
                <a:lnTo>
                  <a:pt x="7085181" y="0"/>
                </a:lnTo>
                <a:lnTo>
                  <a:pt x="6751786" y="1244248"/>
                </a:lnTo>
                <a:lnTo>
                  <a:pt x="0" y="124424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6" name="矩形 3"/>
          <p:cNvSpPr/>
          <p:nvPr/>
        </p:nvSpPr>
        <p:spPr>
          <a:xfrm>
            <a:off x="8524182" y="2983553"/>
            <a:ext cx="2833591" cy="1451729"/>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5" cstate="print">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7" name="矩形 21"/>
          <p:cNvSpPr/>
          <p:nvPr/>
        </p:nvSpPr>
        <p:spPr>
          <a:xfrm>
            <a:off x="3249847" y="4648425"/>
            <a:ext cx="7640657" cy="1398875"/>
          </a:xfrm>
          <a:custGeom>
            <a:avLst/>
            <a:gdLst/>
            <a:ahLst/>
            <a:cxnLst/>
            <a:rect l="l" t="t" r="r" b="b"/>
            <a:pathLst>
              <a:path w="7085181" h="1244248">
                <a:moveTo>
                  <a:pt x="333395" y="0"/>
                </a:moveTo>
                <a:lnTo>
                  <a:pt x="7085181" y="0"/>
                </a:lnTo>
                <a:lnTo>
                  <a:pt x="6751786" y="1244248"/>
                </a:lnTo>
                <a:lnTo>
                  <a:pt x="0" y="1244248"/>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8" name="矩形 3"/>
          <p:cNvSpPr/>
          <p:nvPr/>
        </p:nvSpPr>
        <p:spPr>
          <a:xfrm>
            <a:off x="1066026" y="4648425"/>
            <a:ext cx="2568610" cy="1398875"/>
          </a:xfrm>
          <a:custGeom>
            <a:avLst/>
            <a:gdLst/>
            <a:ahLst/>
            <a:cxnLst/>
            <a:rect l="l" t="t" r="r" b="b"/>
            <a:pathLst>
              <a:path w="2660146" h="1656184">
                <a:moveTo>
                  <a:pt x="443774" y="0"/>
                </a:moveTo>
                <a:lnTo>
                  <a:pt x="2660146" y="0"/>
                </a:lnTo>
                <a:lnTo>
                  <a:pt x="2216373" y="1656184"/>
                </a:lnTo>
                <a:lnTo>
                  <a:pt x="0" y="1656184"/>
                </a:lnTo>
                <a:close/>
              </a:path>
            </a:pathLst>
          </a:custGeom>
          <a:blipFill dpi="0" rotWithShape="1">
            <a:blip r:embed="rId6" cstate="print">
              <a:extLst>
                <a:ext uri="{BEBA8EAE-BF5A-486C-A8C5-ECC9F3942E4B}">
                  <a14:imgProps xmlns:a14="http://schemas.microsoft.com/office/drawing/2010/main">
                    <a14:imgLayer r:embed="rId4">
                      <a14:imgEffect>
                        <a14:brightnessContrast bright="40000"/>
                      </a14:imgEffect>
                      <a14:imgEffect>
                        <a14:saturation sat="0"/>
                      </a14:imgEffect>
                    </a14:imgLayer>
                  </a14:imgProps>
                </a:ext>
                <a:ext uri="{28A0092B-C50C-407E-A947-70E740481C1C}">
                  <a14:useLocalDpi xmlns:a14="http://schemas.microsoft.com/office/drawing/2010/main" val="0"/>
                </a:ext>
              </a:extLst>
            </a:blip>
            <a:srcRect/>
            <a:stretch>
              <a:fillRect l="-109" r="-1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2" name="TextBox 71"/>
          <p:cNvSpPr txBox="1"/>
          <p:nvPr/>
        </p:nvSpPr>
        <p:spPr>
          <a:xfrm>
            <a:off x="4142615" y="1552266"/>
            <a:ext cx="6604926" cy="1148007"/>
          </a:xfrm>
          <a:prstGeom prst="rect">
            <a:avLst/>
          </a:prstGeom>
          <a:noFill/>
        </p:spPr>
        <p:txBody>
          <a:bodyPr wrap="square" lIns="0" tIns="0" rIns="0" bIns="0" rtlCol="0">
            <a:spAutoFit/>
          </a:bodyPr>
          <a:lstStyle/>
          <a:p>
            <a:pPr algn="just"/>
            <a:r>
              <a:rPr lang="zh-CN" altLang="zh-CN" sz="1865" b="1" smtClean="0">
                <a:solidFill>
                  <a:schemeClr val="bg1"/>
                </a:solidFill>
                <a:latin typeface="微软雅黑" panose="020B0503020204020204" charset="-122"/>
                <a:ea typeface="微软雅黑" panose="020B0503020204020204" charset="-122"/>
              </a:rPr>
              <a:t>一</a:t>
            </a:r>
            <a:r>
              <a:rPr lang="zh-CN" altLang="zh-CN" sz="1865" b="1">
                <a:solidFill>
                  <a:schemeClr val="bg1"/>
                </a:solidFill>
                <a:latin typeface="微软雅黑" panose="020B0503020204020204" charset="-122"/>
                <a:ea typeface="微软雅黑" panose="020B0503020204020204" charset="-122"/>
              </a:rPr>
              <a:t>是深刻总结我们党一百年来团结带领人民从胜利走向胜利的伟大历程，教育引导全党深刻认识红色政权来之不易、新中国来之不易、中国特色社会主义来之不易，增强我们继续前进的勇气和力量</a:t>
            </a:r>
            <a:endParaRPr lang="en-US" altLang="zh-CN" sz="1865" b="1" dirty="0">
              <a:solidFill>
                <a:schemeClr val="bg1"/>
              </a:solidFill>
              <a:latin typeface="微软雅黑" panose="020B0503020204020204" charset="-122"/>
              <a:ea typeface="微软雅黑" panose="020B0503020204020204" charset="-122"/>
            </a:endParaRPr>
          </a:p>
        </p:txBody>
      </p:sp>
      <p:sp>
        <p:nvSpPr>
          <p:cNvPr id="7170" name="Text Box 2"/>
          <p:cNvSpPr txBox="1">
            <a:spLocks noChangeArrowheads="1"/>
          </p:cNvSpPr>
          <p:nvPr/>
        </p:nvSpPr>
        <p:spPr bwMode="auto">
          <a:xfrm>
            <a:off x="2042729" y="313330"/>
            <a:ext cx="78162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a:spcBef>
                <a:spcPct val="0"/>
              </a:spcBef>
              <a:buNone/>
            </a:pPr>
            <a:r>
              <a:rPr lang="zh-CN" altLang="zh-CN" sz="3600" b="1"/>
              <a:t>《决议》的</a:t>
            </a:r>
            <a:r>
              <a:rPr lang="zh-CN" altLang="zh-CN" sz="3600" b="1"/>
              <a:t>重大</a:t>
            </a:r>
            <a:r>
              <a:rPr lang="zh-CN" altLang="zh-CN" sz="3600" b="1" smtClean="0"/>
              <a:t>意义</a:t>
            </a:r>
            <a:endParaRPr lang="zh-CN" altLang="zh-CN" b="1">
              <a:solidFill>
                <a:schemeClr val="tx1"/>
              </a:solidFill>
              <a:latin typeface="黑体" panose="02010600030101010101" charset="-122"/>
              <a:ea typeface="黑体" panose="02010600030101010101" charset="-122"/>
            </a:endParaRPr>
          </a:p>
        </p:txBody>
      </p:sp>
      <p:sp>
        <p:nvSpPr>
          <p:cNvPr id="13" name="TextBox 71"/>
          <p:cNvSpPr txBox="1"/>
          <p:nvPr/>
        </p:nvSpPr>
        <p:spPr>
          <a:xfrm>
            <a:off x="1742595" y="3038133"/>
            <a:ext cx="6604926" cy="1240789"/>
          </a:xfrm>
          <a:prstGeom prst="rect">
            <a:avLst/>
          </a:prstGeom>
          <a:noFill/>
        </p:spPr>
        <p:txBody>
          <a:bodyPr wrap="square" lIns="0" tIns="0" rIns="0" bIns="0" rtlCol="0">
            <a:spAutoFit/>
          </a:bodyPr>
          <a:lstStyle/>
          <a:p>
            <a:pPr algn="just">
              <a:lnSpc>
                <a:spcPct val="150000"/>
              </a:lnSpc>
            </a:pPr>
            <a:r>
              <a:rPr lang="zh-CN" altLang="zh-CN" sz="1865" b="1">
                <a:solidFill>
                  <a:schemeClr val="bg1"/>
                </a:solidFill>
                <a:latin typeface="微软雅黑" panose="020B0503020204020204" charset="-122"/>
                <a:ea typeface="微软雅黑" panose="020B0503020204020204" charset="-122"/>
              </a:rPr>
              <a:t>二是深刻总结我们党一百年来从小到大、从弱到强的成长历程，教育引导全党深刻认识加强党的政治建设的重要性，增强全党团结统一的自觉性和坚定性</a:t>
            </a:r>
            <a:endParaRPr lang="en-US" altLang="zh-CN" sz="1865" b="1" dirty="0">
              <a:solidFill>
                <a:schemeClr val="bg1"/>
              </a:solidFill>
              <a:latin typeface="微软雅黑" panose="020B0503020204020204" charset="-122"/>
              <a:ea typeface="微软雅黑" panose="020B0503020204020204" charset="-122"/>
            </a:endParaRPr>
          </a:p>
        </p:txBody>
      </p:sp>
      <p:sp>
        <p:nvSpPr>
          <p:cNvPr id="14" name="TextBox 71"/>
          <p:cNvSpPr txBox="1"/>
          <p:nvPr/>
        </p:nvSpPr>
        <p:spPr>
          <a:xfrm>
            <a:off x="3690769" y="4727467"/>
            <a:ext cx="6758812" cy="1240789"/>
          </a:xfrm>
          <a:prstGeom prst="rect">
            <a:avLst/>
          </a:prstGeom>
          <a:noFill/>
        </p:spPr>
        <p:txBody>
          <a:bodyPr wrap="square" lIns="0" tIns="0" rIns="0" bIns="0" rtlCol="0">
            <a:spAutoFit/>
          </a:bodyPr>
          <a:lstStyle/>
          <a:p>
            <a:pPr algn="just">
              <a:lnSpc>
                <a:spcPct val="150000"/>
              </a:lnSpc>
            </a:pPr>
            <a:r>
              <a:rPr lang="zh-CN" altLang="zh-CN" sz="1865" b="1">
                <a:solidFill>
                  <a:schemeClr val="bg1"/>
                </a:solidFill>
                <a:latin typeface="微软雅黑" panose="020B0503020204020204" charset="-122"/>
                <a:ea typeface="微软雅黑" panose="020B0503020204020204" charset="-122"/>
              </a:rPr>
              <a:t>三是深刻总结我们党一百年来加强自身建设、推进自我革命的伟大实践，教育引导全党深刻认识全面从严治党的重要性和必要性，确保我们党始终成为中国特色社会主义事业的坚强领导核心。</a:t>
            </a:r>
            <a:endParaRPr lang="en-US" altLang="zh-CN" sz="1865" b="1" dirty="0">
              <a:solidFill>
                <a:schemeClr val="bg1"/>
              </a:solidFill>
              <a:latin typeface="微软雅黑" panose="020B0503020204020204" charset="-122"/>
              <a:ea typeface="微软雅黑" panose="020B0503020204020204" charset="-122"/>
            </a:endParaRPr>
          </a:p>
        </p:txBody>
      </p:sp>
    </p:spTree>
  </p:cSld>
  <p:clrMapOvr>
    <a:masterClrMapping/>
  </p:clrMapOvr>
  <p:transition advTm="304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300"/>
                                        <p:tgtEl>
                                          <p:spTgt spid="7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0-#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1+#ppt_w/2"/>
                                          </p:val>
                                        </p:tav>
                                        <p:tav tm="100000">
                                          <p:val>
                                            <p:strVal val="#ppt_x"/>
                                          </p:val>
                                        </p:tav>
                                      </p:tavLst>
                                    </p:anim>
                                    <p:anim calcmode="lin" valueType="num">
                                      <p:cBhvr additive="base">
                                        <p:cTn id="25" dur="500" fill="hold"/>
                                        <p:tgtEl>
                                          <p:spTgt spid="66"/>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1+#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0-#ppt_w/2"/>
                                          </p:val>
                                        </p:tav>
                                        <p:tav tm="100000">
                                          <p:val>
                                            <p:strVal val="#ppt_x"/>
                                          </p:val>
                                        </p:tav>
                                      </p:tavLst>
                                    </p:anim>
                                    <p:anim calcmode="lin" valueType="num">
                                      <p:cBhvr additive="base">
                                        <p:cTn id="34" dur="500" fill="hold"/>
                                        <p:tgtEl>
                                          <p:spTgt spid="68"/>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300"/>
                                        <p:tgtEl>
                                          <p:spTgt spid="13"/>
                                        </p:tgtEl>
                                      </p:cBhvr>
                                    </p:animEffect>
                                  </p:childTnLst>
                                </p:cTn>
                              </p:par>
                            </p:childTnLst>
                          </p:cTn>
                        </p:par>
                        <p:par>
                          <p:cTn id="39" fill="hold">
                            <p:stCondLst>
                              <p:cond delay="23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5" grpId="0" bldLvl="0" animBg="1"/>
      <p:bldP spid="66" grpId="0" bldLvl="0" animBg="1"/>
      <p:bldP spid="67" grpId="0" bldLvl="0" animBg="1"/>
      <p:bldP spid="68" grpId="0" bldLvl="0" animBg="1"/>
      <p:bldP spid="7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257899" y="3440006"/>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362424" y="4037964"/>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290458" y="1969982"/>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3685032" y="2203748"/>
            <a:ext cx="8110728" cy="193899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以</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十个坚持</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总结党百年奋斗的历史经验</a:t>
            </a:r>
          </a:p>
        </p:txBody>
      </p:sp>
      <p:sp>
        <p:nvSpPr>
          <p:cNvPr id="7" name="六边形 6"/>
          <p:cNvSpPr>
            <a:spLocks noChangeAspect="1"/>
          </p:cNvSpPr>
          <p:nvPr/>
        </p:nvSpPr>
        <p:spPr>
          <a:xfrm rot="16200000">
            <a:off x="509209" y="2283526"/>
            <a:ext cx="2061598" cy="1779436"/>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2" name="矩形 1"/>
          <p:cNvSpPr/>
          <p:nvPr/>
        </p:nvSpPr>
        <p:spPr>
          <a:xfrm>
            <a:off x="1243393" y="2407264"/>
            <a:ext cx="593230" cy="1446550"/>
          </a:xfrm>
          <a:prstGeom prst="rect">
            <a:avLst/>
          </a:prstGeom>
          <a:noFill/>
        </p:spPr>
        <p:txBody>
          <a:bodyPr wrap="square" lIns="91440" tIns="45720" rIns="91440" bIns="45720">
            <a:spAutoFit/>
          </a:bodyPr>
          <a:lstStyle/>
          <a:p>
            <a:pPr algn="ctr"/>
            <a:r>
              <a:rPr lang="en-US" altLang="zh-CN" sz="8800" b="1" cap="none" spc="0" smtClean="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rPr>
              <a:t>5</a:t>
            </a:r>
            <a:endParaRPr lang="zh-CN" altLang="en-US" sz="8800" b="1" cap="none" spc="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61612326"/>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400" fill="hold"/>
                                        <p:tgtEl>
                                          <p:spTgt spid="13"/>
                                        </p:tgtEl>
                                        <p:attrNameLst>
                                          <p:attrName>ppt_x</p:attrName>
                                        </p:attrNameLst>
                                      </p:cBhvr>
                                      <p:tavLst>
                                        <p:tav tm="0">
                                          <p:val>
                                            <p:strVal val="0-#ppt_w/2"/>
                                          </p:val>
                                        </p:tav>
                                        <p:tav tm="100000">
                                          <p:val>
                                            <p:strVal val="#ppt_x"/>
                                          </p:val>
                                        </p:tav>
                                      </p:tavLst>
                                    </p:anim>
                                    <p:anim calcmode="lin" valueType="num">
                                      <p:cBhvr additive="base">
                                        <p:cTn id="12" dur="4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1"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6"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400" fill="hold"/>
                                        <p:tgtEl>
                                          <p:spTgt spid="7"/>
                                        </p:tgtEl>
                                        <p:attrNameLst>
                                          <p:attrName>ppt_x</p:attrName>
                                        </p:attrNameLst>
                                      </p:cBhvr>
                                      <p:tavLst>
                                        <p:tav tm="0">
                                          <p:val>
                                            <p:strVal val="1+#ppt_w/2"/>
                                          </p:val>
                                        </p:tav>
                                        <p:tav tm="100000">
                                          <p:val>
                                            <p:strVal val="#ppt_x"/>
                                          </p:val>
                                        </p:tav>
                                      </p:tavLst>
                                    </p:anim>
                                    <p:anim calcmode="lin" valueType="num">
                                      <p:cBhvr additive="base">
                                        <p:cTn id="26"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pphcloud.thepaper.cn/pph/image/163/601/736.jpg"/>
          <p:cNvPicPr>
            <a:picLocks noChangeAspect="1" noChangeArrowheads="1"/>
          </p:cNvPicPr>
          <p:nvPr/>
        </p:nvPicPr>
        <p:blipFill rotWithShape="1">
          <a:blip r:embed="rId2">
            <a:extLst>
              <a:ext uri="{28A0092B-C50C-407E-A947-70E740481C1C}">
                <a14:useLocalDpi xmlns:a14="http://schemas.microsoft.com/office/drawing/2010/main" val="0"/>
              </a:ext>
            </a:extLst>
          </a:blip>
          <a:srcRect t="49466" b="45237"/>
          <a:stretch/>
        </p:blipFill>
        <p:spPr bwMode="auto">
          <a:xfrm>
            <a:off x="1482230" y="372015"/>
            <a:ext cx="9245827" cy="1491341"/>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957483" y="2133773"/>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坚持党的领导</a:t>
            </a:r>
            <a:endParaRPr lang="zh-CN" altLang="en-US" sz="2880" dirty="0">
              <a:solidFill>
                <a:srgbClr val="C00000"/>
              </a:solidFill>
              <a:latin typeface="黑体" pitchFamily="49" charset="-122"/>
              <a:ea typeface="黑体" pitchFamily="49" charset="-122"/>
            </a:endParaRPr>
          </a:p>
        </p:txBody>
      </p:sp>
      <p:sp>
        <p:nvSpPr>
          <p:cNvPr id="9" name="矩形 8"/>
          <p:cNvSpPr/>
          <p:nvPr/>
        </p:nvSpPr>
        <p:spPr>
          <a:xfrm>
            <a:off x="4895410" y="2137910"/>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坚持人民至上</a:t>
            </a:r>
          </a:p>
        </p:txBody>
      </p:sp>
      <p:sp>
        <p:nvSpPr>
          <p:cNvPr id="10" name="矩形 9"/>
          <p:cNvSpPr/>
          <p:nvPr/>
        </p:nvSpPr>
        <p:spPr>
          <a:xfrm>
            <a:off x="7816387" y="2137910"/>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坚持理论创新</a:t>
            </a:r>
          </a:p>
        </p:txBody>
      </p:sp>
      <p:sp>
        <p:nvSpPr>
          <p:cNvPr id="11" name="矩形 10"/>
          <p:cNvSpPr/>
          <p:nvPr/>
        </p:nvSpPr>
        <p:spPr>
          <a:xfrm>
            <a:off x="1981790" y="3602736"/>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坚持独立自主</a:t>
            </a:r>
          </a:p>
        </p:txBody>
      </p:sp>
      <p:sp>
        <p:nvSpPr>
          <p:cNvPr id="12" name="矩形 11"/>
          <p:cNvSpPr/>
          <p:nvPr/>
        </p:nvSpPr>
        <p:spPr>
          <a:xfrm>
            <a:off x="4895410" y="3610493"/>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坚持中国道路</a:t>
            </a:r>
          </a:p>
        </p:txBody>
      </p:sp>
      <p:sp>
        <p:nvSpPr>
          <p:cNvPr id="13" name="矩形 12"/>
          <p:cNvSpPr/>
          <p:nvPr/>
        </p:nvSpPr>
        <p:spPr>
          <a:xfrm>
            <a:off x="7816387" y="3610493"/>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坚持胸怀天下</a:t>
            </a:r>
            <a:endParaRPr lang="zh-CN" altLang="en-US" sz="2880" dirty="0">
              <a:solidFill>
                <a:srgbClr val="C00000"/>
              </a:solidFill>
              <a:latin typeface="黑体" pitchFamily="49" charset="-122"/>
              <a:ea typeface="黑体" pitchFamily="49" charset="-122"/>
            </a:endParaRPr>
          </a:p>
        </p:txBody>
      </p:sp>
      <p:sp>
        <p:nvSpPr>
          <p:cNvPr id="14" name="矩形 13"/>
          <p:cNvSpPr/>
          <p:nvPr/>
        </p:nvSpPr>
        <p:spPr>
          <a:xfrm>
            <a:off x="855376" y="5071699"/>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坚持开拓创新</a:t>
            </a:r>
            <a:endParaRPr lang="zh-CN" altLang="en-US" sz="2880" dirty="0">
              <a:solidFill>
                <a:srgbClr val="C00000"/>
              </a:solidFill>
              <a:latin typeface="黑体" pitchFamily="49" charset="-122"/>
              <a:ea typeface="黑体" pitchFamily="49" charset="-122"/>
            </a:endParaRPr>
          </a:p>
        </p:txBody>
      </p:sp>
      <p:sp>
        <p:nvSpPr>
          <p:cNvPr id="15" name="矩形 14"/>
          <p:cNvSpPr/>
          <p:nvPr/>
        </p:nvSpPr>
        <p:spPr>
          <a:xfrm>
            <a:off x="3512856" y="5071699"/>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坚持敢于斗争</a:t>
            </a:r>
            <a:endParaRPr lang="zh-CN" altLang="en-US" sz="2880" dirty="0">
              <a:solidFill>
                <a:srgbClr val="C00000"/>
              </a:solidFill>
              <a:latin typeface="黑体" pitchFamily="49" charset="-122"/>
              <a:ea typeface="黑体" pitchFamily="49" charset="-122"/>
            </a:endParaRPr>
          </a:p>
        </p:txBody>
      </p:sp>
      <p:sp>
        <p:nvSpPr>
          <p:cNvPr id="16" name="矩形 15"/>
          <p:cNvSpPr/>
          <p:nvPr/>
        </p:nvSpPr>
        <p:spPr>
          <a:xfrm>
            <a:off x="6277963" y="5071699"/>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坚持统一战线</a:t>
            </a:r>
            <a:endParaRPr lang="zh-CN" altLang="en-US" sz="2880" dirty="0">
              <a:solidFill>
                <a:srgbClr val="C00000"/>
              </a:solidFill>
              <a:latin typeface="黑体" pitchFamily="49" charset="-122"/>
              <a:ea typeface="黑体" pitchFamily="49" charset="-122"/>
            </a:endParaRPr>
          </a:p>
        </p:txBody>
      </p:sp>
      <p:sp>
        <p:nvSpPr>
          <p:cNvPr id="17" name="矩形 16"/>
          <p:cNvSpPr/>
          <p:nvPr/>
        </p:nvSpPr>
        <p:spPr>
          <a:xfrm>
            <a:off x="9043070" y="5071699"/>
            <a:ext cx="2419469" cy="950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80" dirty="0">
                <a:solidFill>
                  <a:srgbClr val="C00000"/>
                </a:solidFill>
                <a:latin typeface="黑体" pitchFamily="49" charset="-122"/>
                <a:ea typeface="黑体" pitchFamily="49" charset="-122"/>
              </a:rPr>
              <a:t>坚持自我革命</a:t>
            </a:r>
            <a:endParaRPr lang="zh-CN" altLang="en-US" sz="2880"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229001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257899" y="3440006"/>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362424" y="4037964"/>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290458" y="1969982"/>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3854244" y="2745818"/>
            <a:ext cx="7776924" cy="1107996"/>
          </a:xfrm>
          <a:prstGeom prst="rect">
            <a:avLst/>
          </a:prstGeom>
          <a:noFill/>
        </p:spPr>
        <p:txBody>
          <a:bodyPr wrap="square">
            <a:spAutoFit/>
          </a:bodyPr>
          <a:lstStyle/>
          <a:p>
            <a:pPr>
              <a:lnSpc>
                <a:spcPct val="150000"/>
              </a:lnSpc>
            </a:pPr>
            <a:r>
              <a:rPr lang="zh-CN" altLang="zh-CN" sz="44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文化</a:t>
            </a:r>
            <a:r>
              <a:rPr lang="zh-CN" altLang="zh-CN" sz="44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建设取得重大历史性成就</a:t>
            </a:r>
          </a:p>
        </p:txBody>
      </p:sp>
      <p:sp>
        <p:nvSpPr>
          <p:cNvPr id="7" name="六边形 6"/>
          <p:cNvSpPr>
            <a:spLocks noChangeAspect="1"/>
          </p:cNvSpPr>
          <p:nvPr/>
        </p:nvSpPr>
        <p:spPr>
          <a:xfrm rot="16200000">
            <a:off x="509209" y="2283526"/>
            <a:ext cx="2061598" cy="1779436"/>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2" name="矩形 1"/>
          <p:cNvSpPr/>
          <p:nvPr/>
        </p:nvSpPr>
        <p:spPr>
          <a:xfrm>
            <a:off x="1243393" y="2407264"/>
            <a:ext cx="593230" cy="1446550"/>
          </a:xfrm>
          <a:prstGeom prst="rect">
            <a:avLst/>
          </a:prstGeom>
          <a:noFill/>
        </p:spPr>
        <p:txBody>
          <a:bodyPr wrap="square" lIns="91440" tIns="45720" rIns="91440" bIns="45720">
            <a:spAutoFit/>
          </a:bodyPr>
          <a:lstStyle/>
          <a:p>
            <a:pPr algn="ctr"/>
            <a:r>
              <a:rPr lang="en-US" altLang="zh-CN" sz="8800" b="1" cap="none" spc="0" smtClean="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rPr>
              <a:t>6</a:t>
            </a:r>
            <a:endParaRPr lang="zh-CN" altLang="en-US" sz="8800" b="1" cap="none" spc="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75880929"/>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400" fill="hold"/>
                                        <p:tgtEl>
                                          <p:spTgt spid="13"/>
                                        </p:tgtEl>
                                        <p:attrNameLst>
                                          <p:attrName>ppt_x</p:attrName>
                                        </p:attrNameLst>
                                      </p:cBhvr>
                                      <p:tavLst>
                                        <p:tav tm="0">
                                          <p:val>
                                            <p:strVal val="0-#ppt_w/2"/>
                                          </p:val>
                                        </p:tav>
                                        <p:tav tm="100000">
                                          <p:val>
                                            <p:strVal val="#ppt_x"/>
                                          </p:val>
                                        </p:tav>
                                      </p:tavLst>
                                    </p:anim>
                                    <p:anim calcmode="lin" valueType="num">
                                      <p:cBhvr additive="base">
                                        <p:cTn id="12" dur="4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1"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6"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400" fill="hold"/>
                                        <p:tgtEl>
                                          <p:spTgt spid="7"/>
                                        </p:tgtEl>
                                        <p:attrNameLst>
                                          <p:attrName>ppt_x</p:attrName>
                                        </p:attrNameLst>
                                      </p:cBhvr>
                                      <p:tavLst>
                                        <p:tav tm="0">
                                          <p:val>
                                            <p:strVal val="1+#ppt_w/2"/>
                                          </p:val>
                                        </p:tav>
                                        <p:tav tm="100000">
                                          <p:val>
                                            <p:strVal val="#ppt_x"/>
                                          </p:val>
                                        </p:tav>
                                      </p:tavLst>
                                    </p:anim>
                                    <p:anim calcmode="lin" valueType="num">
                                      <p:cBhvr additive="base">
                                        <p:cTn id="26"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8" grpId="0"/>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2169885" y="1447320"/>
            <a:ext cx="0" cy="486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128860" y="1447321"/>
            <a:ext cx="0" cy="1728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087835" y="1447322"/>
            <a:ext cx="0" cy="486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046810" y="1447321"/>
            <a:ext cx="0" cy="1728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0005785" y="1447321"/>
            <a:ext cx="0" cy="4860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73200" y="1456846"/>
            <a:ext cx="92456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44" name="椭圆 1743"/>
          <p:cNvSpPr/>
          <p:nvPr/>
        </p:nvSpPr>
        <p:spPr>
          <a:xfrm>
            <a:off x="2133600" y="1420561"/>
            <a:ext cx="72571" cy="725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54" name="椭圆 1753"/>
          <p:cNvSpPr/>
          <p:nvPr/>
        </p:nvSpPr>
        <p:spPr>
          <a:xfrm>
            <a:off x="4092575" y="1420561"/>
            <a:ext cx="72571" cy="725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55" name="椭圆 1754"/>
          <p:cNvSpPr/>
          <p:nvPr/>
        </p:nvSpPr>
        <p:spPr>
          <a:xfrm>
            <a:off x="6051550" y="1420561"/>
            <a:ext cx="72571" cy="725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58" name="椭圆 1757"/>
          <p:cNvSpPr/>
          <p:nvPr/>
        </p:nvSpPr>
        <p:spPr>
          <a:xfrm>
            <a:off x="8010525" y="1420561"/>
            <a:ext cx="72571" cy="725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59" name="椭圆 1758"/>
          <p:cNvSpPr/>
          <p:nvPr/>
        </p:nvSpPr>
        <p:spPr>
          <a:xfrm>
            <a:off x="9969500" y="1420561"/>
            <a:ext cx="72571" cy="725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65" name="椭圆 1764"/>
          <p:cNvSpPr/>
          <p:nvPr/>
        </p:nvSpPr>
        <p:spPr>
          <a:xfrm>
            <a:off x="1641573" y="1918805"/>
            <a:ext cx="1056624" cy="1056624"/>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66" name="椭圆 1765"/>
          <p:cNvSpPr/>
          <p:nvPr/>
        </p:nvSpPr>
        <p:spPr>
          <a:xfrm>
            <a:off x="5567688" y="1918805"/>
            <a:ext cx="1056624" cy="1056624"/>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67" name="椭圆 1766"/>
          <p:cNvSpPr/>
          <p:nvPr/>
        </p:nvSpPr>
        <p:spPr>
          <a:xfrm>
            <a:off x="9472938" y="1918805"/>
            <a:ext cx="1056624" cy="1056624"/>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1768" name="椭圆 1767"/>
          <p:cNvSpPr/>
          <p:nvPr/>
        </p:nvSpPr>
        <p:spPr>
          <a:xfrm>
            <a:off x="7518498" y="3160806"/>
            <a:ext cx="1056624" cy="1056624"/>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769" name="椭圆 1768"/>
          <p:cNvSpPr/>
          <p:nvPr/>
        </p:nvSpPr>
        <p:spPr>
          <a:xfrm>
            <a:off x="3600548" y="3160806"/>
            <a:ext cx="1056624" cy="1056624"/>
          </a:xfrm>
          <a:prstGeom prst="ellipse">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771" name="文本框 1770"/>
          <p:cNvSpPr txBox="1"/>
          <p:nvPr/>
        </p:nvSpPr>
        <p:spPr>
          <a:xfrm>
            <a:off x="1209939" y="3175321"/>
            <a:ext cx="1893397" cy="1938992"/>
          </a:xfrm>
          <a:prstGeom prst="rect">
            <a:avLst/>
          </a:prstGeom>
          <a:noFill/>
        </p:spPr>
        <p:txBody>
          <a:bodyPr wrap="square" rtlCol="0">
            <a:spAutoFit/>
          </a:bodyPr>
          <a:lstStyle/>
          <a:p>
            <a:pPr algn="ctr">
              <a:lnSpc>
                <a:spcPct val="150000"/>
              </a:lnSpc>
            </a:pPr>
            <a:r>
              <a:rPr lang="zh-CN" altLang="zh-CN" sz="2000" b="1" smtClean="0">
                <a:latin typeface="微软雅黑" panose="020B0503020204020204" charset="-122"/>
                <a:ea typeface="微软雅黑" panose="020B0503020204020204" charset="-122"/>
              </a:rPr>
              <a:t>一</a:t>
            </a:r>
            <a:r>
              <a:rPr lang="zh-CN" altLang="zh-CN" sz="2000" b="1">
                <a:latin typeface="微软雅黑" panose="020B0503020204020204" charset="-122"/>
                <a:ea typeface="微软雅黑" panose="020B0503020204020204" charset="-122"/>
              </a:rPr>
              <a:t>是习近平新时代中国特色社会主义思想深入人心</a:t>
            </a:r>
            <a:endParaRPr lang="zh-CN" altLang="en-US" sz="2000" b="1" dirty="0">
              <a:latin typeface="微软雅黑" panose="020B0503020204020204" charset="-122"/>
              <a:ea typeface="微软雅黑" panose="020B0503020204020204" charset="-122"/>
            </a:endParaRPr>
          </a:p>
        </p:txBody>
      </p:sp>
      <p:sp>
        <p:nvSpPr>
          <p:cNvPr id="1773" name="文本框 1772"/>
          <p:cNvSpPr txBox="1"/>
          <p:nvPr/>
        </p:nvSpPr>
        <p:spPr>
          <a:xfrm>
            <a:off x="3305396" y="4399173"/>
            <a:ext cx="1646928" cy="1422954"/>
          </a:xfrm>
          <a:prstGeom prst="rect">
            <a:avLst/>
          </a:prstGeom>
          <a:noFill/>
        </p:spPr>
        <p:txBody>
          <a:bodyPr wrap="square" rtlCol="0">
            <a:spAutoFit/>
          </a:bodyPr>
          <a:lstStyle/>
          <a:p>
            <a:pPr algn="ctr">
              <a:lnSpc>
                <a:spcPct val="150000"/>
              </a:lnSpc>
            </a:pPr>
            <a:r>
              <a:rPr lang="zh-CN" altLang="zh-CN" sz="2000" b="1" smtClean="0">
                <a:latin typeface="微软雅黑" panose="020B0503020204020204" charset="-122"/>
                <a:ea typeface="微软雅黑" panose="020B0503020204020204" charset="-122"/>
              </a:rPr>
              <a:t>二</a:t>
            </a:r>
            <a:r>
              <a:rPr lang="zh-CN" altLang="zh-CN" sz="2000" b="1">
                <a:latin typeface="微软雅黑" panose="020B0503020204020204" charset="-122"/>
                <a:ea typeface="微软雅黑" panose="020B0503020204020204" charset="-122"/>
              </a:rPr>
              <a:t>是主流思想舆论持续巩固壮大</a:t>
            </a:r>
            <a:endParaRPr lang="zh-CN" altLang="en-US" sz="2000" b="1" dirty="0">
              <a:latin typeface="微软雅黑" panose="020B0503020204020204" charset="-122"/>
              <a:ea typeface="微软雅黑" panose="020B0503020204020204" charset="-122"/>
            </a:endParaRPr>
          </a:p>
        </p:txBody>
      </p:sp>
      <p:sp>
        <p:nvSpPr>
          <p:cNvPr id="1775" name="文本框 1774"/>
          <p:cNvSpPr txBox="1"/>
          <p:nvPr/>
        </p:nvSpPr>
        <p:spPr>
          <a:xfrm>
            <a:off x="5276253" y="3175321"/>
            <a:ext cx="1571362" cy="1422954"/>
          </a:xfrm>
          <a:prstGeom prst="rect">
            <a:avLst/>
          </a:prstGeom>
          <a:noFill/>
        </p:spPr>
        <p:txBody>
          <a:bodyPr wrap="square" rtlCol="0">
            <a:spAutoFit/>
          </a:bodyPr>
          <a:lstStyle/>
          <a:p>
            <a:pPr algn="ctr">
              <a:lnSpc>
                <a:spcPct val="150000"/>
              </a:lnSpc>
            </a:pPr>
            <a:r>
              <a:rPr lang="zh-CN" altLang="zh-CN" sz="2000" b="1">
                <a:latin typeface="微软雅黑" panose="020B0503020204020204" charset="-122"/>
                <a:ea typeface="微软雅黑" panose="020B0503020204020204" charset="-122"/>
              </a:rPr>
              <a:t>三是社会主义核心价值观广为弘扬</a:t>
            </a:r>
            <a:endParaRPr lang="zh-CN" altLang="en-US" sz="2000" b="1" dirty="0">
              <a:latin typeface="微软雅黑" panose="020B0503020204020204" charset="-122"/>
              <a:ea typeface="微软雅黑" panose="020B0503020204020204" charset="-122"/>
            </a:endParaRPr>
          </a:p>
        </p:txBody>
      </p:sp>
      <p:sp>
        <p:nvSpPr>
          <p:cNvPr id="1777" name="文本框 1776"/>
          <p:cNvSpPr txBox="1"/>
          <p:nvPr/>
        </p:nvSpPr>
        <p:spPr>
          <a:xfrm>
            <a:off x="7171545" y="4443452"/>
            <a:ext cx="1734711" cy="1477328"/>
          </a:xfrm>
          <a:prstGeom prst="rect">
            <a:avLst/>
          </a:prstGeom>
          <a:noFill/>
        </p:spPr>
        <p:txBody>
          <a:bodyPr wrap="square" rtlCol="0">
            <a:spAutoFit/>
          </a:bodyPr>
          <a:lstStyle/>
          <a:p>
            <a:pPr algn="ctr">
              <a:lnSpc>
                <a:spcPct val="150000"/>
              </a:lnSpc>
            </a:pPr>
            <a:r>
              <a:rPr lang="zh-CN" altLang="zh-CN" sz="2000" b="1">
                <a:latin typeface="微软雅黑" panose="020B0503020204020204" charset="-122"/>
                <a:ea typeface="微软雅黑" panose="020B0503020204020204" charset="-122"/>
              </a:rPr>
              <a:t>四是人民群众文化需求得到更好满足</a:t>
            </a:r>
            <a:endParaRPr lang="zh-CN" altLang="en-US" sz="2000" b="1" dirty="0">
              <a:latin typeface="微软雅黑" panose="020B0503020204020204" charset="-122"/>
              <a:ea typeface="微软雅黑" panose="020B0503020204020204" charset="-122"/>
            </a:endParaRPr>
          </a:p>
        </p:txBody>
      </p:sp>
      <p:sp>
        <p:nvSpPr>
          <p:cNvPr id="1779" name="文本框 1778"/>
          <p:cNvSpPr txBox="1"/>
          <p:nvPr/>
        </p:nvSpPr>
        <p:spPr>
          <a:xfrm>
            <a:off x="9162428" y="3175321"/>
            <a:ext cx="1686713" cy="1938992"/>
          </a:xfrm>
          <a:prstGeom prst="rect">
            <a:avLst/>
          </a:prstGeom>
          <a:noFill/>
        </p:spPr>
        <p:txBody>
          <a:bodyPr wrap="square" rtlCol="0">
            <a:spAutoFit/>
          </a:bodyPr>
          <a:lstStyle/>
          <a:p>
            <a:pPr algn="ctr">
              <a:lnSpc>
                <a:spcPct val="150000"/>
              </a:lnSpc>
            </a:pPr>
            <a:r>
              <a:rPr lang="zh-CN" altLang="zh-CN" sz="2000" b="1">
                <a:latin typeface="微软雅黑" panose="020B0503020204020204" charset="-122"/>
                <a:ea typeface="微软雅黑" panose="020B0503020204020204" charset="-122"/>
              </a:rPr>
              <a:t>五是可信可爱可敬的中国形象更加鲜亮</a:t>
            </a:r>
            <a:endParaRPr lang="zh-CN" altLang="en-US" sz="2000" b="1" dirty="0">
              <a:latin typeface="微软雅黑" panose="020B0503020204020204" charset="-122"/>
              <a:ea typeface="微软雅黑" panose="020B0503020204020204" charset="-122"/>
            </a:endParaRPr>
          </a:p>
        </p:txBody>
      </p:sp>
      <p:sp>
        <p:nvSpPr>
          <p:cNvPr id="1780" name="KSO_Shape"/>
          <p:cNvSpPr/>
          <p:nvPr/>
        </p:nvSpPr>
        <p:spPr bwMode="auto">
          <a:xfrm>
            <a:off x="3827142" y="3450452"/>
            <a:ext cx="603436" cy="50286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1781" name="KSO_Shape"/>
          <p:cNvSpPr/>
          <p:nvPr/>
        </p:nvSpPr>
        <p:spPr>
          <a:xfrm>
            <a:off x="9762093" y="2205137"/>
            <a:ext cx="478313" cy="483959"/>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latin typeface="黑体" panose="02010600030101010101" charset="-122"/>
              <a:ea typeface="黑体" panose="02010600030101010101" charset="-122"/>
            </a:endParaRPr>
          </a:p>
        </p:txBody>
      </p:sp>
      <p:sp>
        <p:nvSpPr>
          <p:cNvPr id="1782" name="KSO_Shape"/>
          <p:cNvSpPr/>
          <p:nvPr/>
        </p:nvSpPr>
        <p:spPr>
          <a:xfrm>
            <a:off x="1930884" y="2205137"/>
            <a:ext cx="467827" cy="483959"/>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latin typeface="黑体" panose="02010600030101010101" charset="-122"/>
              <a:ea typeface="黑体" panose="02010600030101010101" charset="-122"/>
            </a:endParaRPr>
          </a:p>
        </p:txBody>
      </p:sp>
      <p:sp>
        <p:nvSpPr>
          <p:cNvPr id="1783" name="KSO_Shape"/>
          <p:cNvSpPr/>
          <p:nvPr/>
        </p:nvSpPr>
        <p:spPr>
          <a:xfrm>
            <a:off x="5863091" y="2215219"/>
            <a:ext cx="483959" cy="46379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latin typeface="黑体" panose="02010600030101010101" charset="-122"/>
              <a:ea typeface="黑体" panose="02010600030101010101" charset="-122"/>
            </a:endParaRPr>
          </a:p>
        </p:txBody>
      </p:sp>
      <p:sp>
        <p:nvSpPr>
          <p:cNvPr id="1784" name="KSO_Shape"/>
          <p:cNvSpPr/>
          <p:nvPr/>
        </p:nvSpPr>
        <p:spPr bwMode="auto">
          <a:xfrm>
            <a:off x="7804512" y="3459903"/>
            <a:ext cx="478313" cy="483959"/>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solidFill>
              <a:latin typeface="微软雅黑" panose="020B0503020204020204" charset="-122"/>
              <a:ea typeface="微软雅黑" panose="020B0503020204020204" charset="-122"/>
            </a:endParaRPr>
          </a:p>
        </p:txBody>
      </p:sp>
      <p:sp>
        <p:nvSpPr>
          <p:cNvPr id="7170" name="Text Box 2"/>
          <p:cNvSpPr txBox="1">
            <a:spLocks noChangeArrowheads="1"/>
          </p:cNvSpPr>
          <p:nvPr/>
        </p:nvSpPr>
        <p:spPr bwMode="auto">
          <a:xfrm>
            <a:off x="3104575" y="266252"/>
            <a:ext cx="77445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None/>
            </a:pPr>
            <a:r>
              <a:rPr lang="zh-CN" altLang="zh-CN" sz="36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文化建设取得重大历史性成就</a:t>
            </a:r>
            <a:endParaRPr lang="zh-CN" altLang="zh-CN" sz="36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endParaRPr>
          </a:p>
        </p:txBody>
      </p:sp>
    </p:spTree>
    <p:extLst>
      <p:ext uri="{BB962C8B-B14F-4D97-AF65-F5344CB8AC3E}">
        <p14:creationId xmlns:p14="http://schemas.microsoft.com/office/powerpoint/2010/main" val="559542356"/>
      </p:ext>
    </p:extLst>
  </p:cSld>
  <p:clrMapOvr>
    <a:masterClrMapping/>
  </p:clrMapOvr>
  <p:transition advTm="411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744"/>
                                        </p:tgtEl>
                                        <p:attrNameLst>
                                          <p:attrName>style.visibility</p:attrName>
                                        </p:attrNameLst>
                                      </p:cBhvr>
                                      <p:to>
                                        <p:strVal val="visible"/>
                                      </p:to>
                                    </p:set>
                                    <p:animEffect transition="in" filter="fade">
                                      <p:cBhvr>
                                        <p:cTn id="37" dur="1000"/>
                                        <p:tgtEl>
                                          <p:spTgt spid="1744"/>
                                        </p:tgtEl>
                                      </p:cBhvr>
                                    </p:animEffect>
                                    <p:anim calcmode="lin" valueType="num">
                                      <p:cBhvr>
                                        <p:cTn id="38" dur="1000" fill="hold"/>
                                        <p:tgtEl>
                                          <p:spTgt spid="1744"/>
                                        </p:tgtEl>
                                        <p:attrNameLst>
                                          <p:attrName>ppt_x</p:attrName>
                                        </p:attrNameLst>
                                      </p:cBhvr>
                                      <p:tavLst>
                                        <p:tav tm="0">
                                          <p:val>
                                            <p:strVal val="#ppt_x"/>
                                          </p:val>
                                        </p:tav>
                                        <p:tav tm="100000">
                                          <p:val>
                                            <p:strVal val="#ppt_x"/>
                                          </p:val>
                                        </p:tav>
                                      </p:tavLst>
                                    </p:anim>
                                    <p:anim calcmode="lin" valueType="num">
                                      <p:cBhvr>
                                        <p:cTn id="39" dur="1000" fill="hold"/>
                                        <p:tgtEl>
                                          <p:spTgt spid="174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754"/>
                                        </p:tgtEl>
                                        <p:attrNameLst>
                                          <p:attrName>style.visibility</p:attrName>
                                        </p:attrNameLst>
                                      </p:cBhvr>
                                      <p:to>
                                        <p:strVal val="visible"/>
                                      </p:to>
                                    </p:set>
                                    <p:animEffect transition="in" filter="fade">
                                      <p:cBhvr>
                                        <p:cTn id="42" dur="1000"/>
                                        <p:tgtEl>
                                          <p:spTgt spid="1754"/>
                                        </p:tgtEl>
                                      </p:cBhvr>
                                    </p:animEffect>
                                    <p:anim calcmode="lin" valueType="num">
                                      <p:cBhvr>
                                        <p:cTn id="43" dur="1000" fill="hold"/>
                                        <p:tgtEl>
                                          <p:spTgt spid="1754"/>
                                        </p:tgtEl>
                                        <p:attrNameLst>
                                          <p:attrName>ppt_x</p:attrName>
                                        </p:attrNameLst>
                                      </p:cBhvr>
                                      <p:tavLst>
                                        <p:tav tm="0">
                                          <p:val>
                                            <p:strVal val="#ppt_x"/>
                                          </p:val>
                                        </p:tav>
                                        <p:tav tm="100000">
                                          <p:val>
                                            <p:strVal val="#ppt_x"/>
                                          </p:val>
                                        </p:tav>
                                      </p:tavLst>
                                    </p:anim>
                                    <p:anim calcmode="lin" valueType="num">
                                      <p:cBhvr>
                                        <p:cTn id="44" dur="1000" fill="hold"/>
                                        <p:tgtEl>
                                          <p:spTgt spid="175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55"/>
                                        </p:tgtEl>
                                        <p:attrNameLst>
                                          <p:attrName>style.visibility</p:attrName>
                                        </p:attrNameLst>
                                      </p:cBhvr>
                                      <p:to>
                                        <p:strVal val="visible"/>
                                      </p:to>
                                    </p:set>
                                    <p:animEffect transition="in" filter="fade">
                                      <p:cBhvr>
                                        <p:cTn id="47" dur="1000"/>
                                        <p:tgtEl>
                                          <p:spTgt spid="1755"/>
                                        </p:tgtEl>
                                      </p:cBhvr>
                                    </p:animEffect>
                                    <p:anim calcmode="lin" valueType="num">
                                      <p:cBhvr>
                                        <p:cTn id="48" dur="1000" fill="hold"/>
                                        <p:tgtEl>
                                          <p:spTgt spid="1755"/>
                                        </p:tgtEl>
                                        <p:attrNameLst>
                                          <p:attrName>ppt_x</p:attrName>
                                        </p:attrNameLst>
                                      </p:cBhvr>
                                      <p:tavLst>
                                        <p:tav tm="0">
                                          <p:val>
                                            <p:strVal val="#ppt_x"/>
                                          </p:val>
                                        </p:tav>
                                        <p:tav tm="100000">
                                          <p:val>
                                            <p:strVal val="#ppt_x"/>
                                          </p:val>
                                        </p:tav>
                                      </p:tavLst>
                                    </p:anim>
                                    <p:anim calcmode="lin" valueType="num">
                                      <p:cBhvr>
                                        <p:cTn id="49" dur="1000" fill="hold"/>
                                        <p:tgtEl>
                                          <p:spTgt spid="175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758"/>
                                        </p:tgtEl>
                                        <p:attrNameLst>
                                          <p:attrName>style.visibility</p:attrName>
                                        </p:attrNameLst>
                                      </p:cBhvr>
                                      <p:to>
                                        <p:strVal val="visible"/>
                                      </p:to>
                                    </p:set>
                                    <p:animEffect transition="in" filter="fade">
                                      <p:cBhvr>
                                        <p:cTn id="52" dur="1000"/>
                                        <p:tgtEl>
                                          <p:spTgt spid="1758"/>
                                        </p:tgtEl>
                                      </p:cBhvr>
                                    </p:animEffect>
                                    <p:anim calcmode="lin" valueType="num">
                                      <p:cBhvr>
                                        <p:cTn id="53" dur="1000" fill="hold"/>
                                        <p:tgtEl>
                                          <p:spTgt spid="1758"/>
                                        </p:tgtEl>
                                        <p:attrNameLst>
                                          <p:attrName>ppt_x</p:attrName>
                                        </p:attrNameLst>
                                      </p:cBhvr>
                                      <p:tavLst>
                                        <p:tav tm="0">
                                          <p:val>
                                            <p:strVal val="#ppt_x"/>
                                          </p:val>
                                        </p:tav>
                                        <p:tav tm="100000">
                                          <p:val>
                                            <p:strVal val="#ppt_x"/>
                                          </p:val>
                                        </p:tav>
                                      </p:tavLst>
                                    </p:anim>
                                    <p:anim calcmode="lin" valueType="num">
                                      <p:cBhvr>
                                        <p:cTn id="54" dur="1000" fill="hold"/>
                                        <p:tgtEl>
                                          <p:spTgt spid="175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759"/>
                                        </p:tgtEl>
                                        <p:attrNameLst>
                                          <p:attrName>style.visibility</p:attrName>
                                        </p:attrNameLst>
                                      </p:cBhvr>
                                      <p:to>
                                        <p:strVal val="visible"/>
                                      </p:to>
                                    </p:set>
                                    <p:animEffect transition="in" filter="fade">
                                      <p:cBhvr>
                                        <p:cTn id="57" dur="1000"/>
                                        <p:tgtEl>
                                          <p:spTgt spid="1759"/>
                                        </p:tgtEl>
                                      </p:cBhvr>
                                    </p:animEffect>
                                    <p:anim calcmode="lin" valueType="num">
                                      <p:cBhvr>
                                        <p:cTn id="58" dur="1000" fill="hold"/>
                                        <p:tgtEl>
                                          <p:spTgt spid="1759"/>
                                        </p:tgtEl>
                                        <p:attrNameLst>
                                          <p:attrName>ppt_x</p:attrName>
                                        </p:attrNameLst>
                                      </p:cBhvr>
                                      <p:tavLst>
                                        <p:tav tm="0">
                                          <p:val>
                                            <p:strVal val="#ppt_x"/>
                                          </p:val>
                                        </p:tav>
                                        <p:tav tm="100000">
                                          <p:val>
                                            <p:strVal val="#ppt_x"/>
                                          </p:val>
                                        </p:tav>
                                      </p:tavLst>
                                    </p:anim>
                                    <p:anim calcmode="lin" valueType="num">
                                      <p:cBhvr>
                                        <p:cTn id="59" dur="1000" fill="hold"/>
                                        <p:tgtEl>
                                          <p:spTgt spid="175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65"/>
                                        </p:tgtEl>
                                        <p:attrNameLst>
                                          <p:attrName>style.visibility</p:attrName>
                                        </p:attrNameLst>
                                      </p:cBhvr>
                                      <p:to>
                                        <p:strVal val="visible"/>
                                      </p:to>
                                    </p:set>
                                    <p:animEffect transition="in" filter="fade">
                                      <p:cBhvr>
                                        <p:cTn id="62" dur="1000"/>
                                        <p:tgtEl>
                                          <p:spTgt spid="1765"/>
                                        </p:tgtEl>
                                      </p:cBhvr>
                                    </p:animEffect>
                                    <p:anim calcmode="lin" valueType="num">
                                      <p:cBhvr>
                                        <p:cTn id="63" dur="1000" fill="hold"/>
                                        <p:tgtEl>
                                          <p:spTgt spid="1765"/>
                                        </p:tgtEl>
                                        <p:attrNameLst>
                                          <p:attrName>ppt_x</p:attrName>
                                        </p:attrNameLst>
                                      </p:cBhvr>
                                      <p:tavLst>
                                        <p:tav tm="0">
                                          <p:val>
                                            <p:strVal val="#ppt_x"/>
                                          </p:val>
                                        </p:tav>
                                        <p:tav tm="100000">
                                          <p:val>
                                            <p:strVal val="#ppt_x"/>
                                          </p:val>
                                        </p:tav>
                                      </p:tavLst>
                                    </p:anim>
                                    <p:anim calcmode="lin" valueType="num">
                                      <p:cBhvr>
                                        <p:cTn id="64" dur="1000" fill="hold"/>
                                        <p:tgtEl>
                                          <p:spTgt spid="176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766"/>
                                        </p:tgtEl>
                                        <p:attrNameLst>
                                          <p:attrName>style.visibility</p:attrName>
                                        </p:attrNameLst>
                                      </p:cBhvr>
                                      <p:to>
                                        <p:strVal val="visible"/>
                                      </p:to>
                                    </p:set>
                                    <p:animEffect transition="in" filter="fade">
                                      <p:cBhvr>
                                        <p:cTn id="67" dur="1000"/>
                                        <p:tgtEl>
                                          <p:spTgt spid="1766"/>
                                        </p:tgtEl>
                                      </p:cBhvr>
                                    </p:animEffect>
                                    <p:anim calcmode="lin" valueType="num">
                                      <p:cBhvr>
                                        <p:cTn id="68" dur="1000" fill="hold"/>
                                        <p:tgtEl>
                                          <p:spTgt spid="1766"/>
                                        </p:tgtEl>
                                        <p:attrNameLst>
                                          <p:attrName>ppt_x</p:attrName>
                                        </p:attrNameLst>
                                      </p:cBhvr>
                                      <p:tavLst>
                                        <p:tav tm="0">
                                          <p:val>
                                            <p:strVal val="#ppt_x"/>
                                          </p:val>
                                        </p:tav>
                                        <p:tav tm="100000">
                                          <p:val>
                                            <p:strVal val="#ppt_x"/>
                                          </p:val>
                                        </p:tav>
                                      </p:tavLst>
                                    </p:anim>
                                    <p:anim calcmode="lin" valueType="num">
                                      <p:cBhvr>
                                        <p:cTn id="69" dur="1000" fill="hold"/>
                                        <p:tgtEl>
                                          <p:spTgt spid="176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767"/>
                                        </p:tgtEl>
                                        <p:attrNameLst>
                                          <p:attrName>style.visibility</p:attrName>
                                        </p:attrNameLst>
                                      </p:cBhvr>
                                      <p:to>
                                        <p:strVal val="visible"/>
                                      </p:to>
                                    </p:set>
                                    <p:animEffect transition="in" filter="fade">
                                      <p:cBhvr>
                                        <p:cTn id="72" dur="1000"/>
                                        <p:tgtEl>
                                          <p:spTgt spid="1767"/>
                                        </p:tgtEl>
                                      </p:cBhvr>
                                    </p:animEffect>
                                    <p:anim calcmode="lin" valueType="num">
                                      <p:cBhvr>
                                        <p:cTn id="73" dur="1000" fill="hold"/>
                                        <p:tgtEl>
                                          <p:spTgt spid="1767"/>
                                        </p:tgtEl>
                                        <p:attrNameLst>
                                          <p:attrName>ppt_x</p:attrName>
                                        </p:attrNameLst>
                                      </p:cBhvr>
                                      <p:tavLst>
                                        <p:tav tm="0">
                                          <p:val>
                                            <p:strVal val="#ppt_x"/>
                                          </p:val>
                                        </p:tav>
                                        <p:tav tm="100000">
                                          <p:val>
                                            <p:strVal val="#ppt_x"/>
                                          </p:val>
                                        </p:tav>
                                      </p:tavLst>
                                    </p:anim>
                                    <p:anim calcmode="lin" valueType="num">
                                      <p:cBhvr>
                                        <p:cTn id="74" dur="1000" fill="hold"/>
                                        <p:tgtEl>
                                          <p:spTgt spid="176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768"/>
                                        </p:tgtEl>
                                        <p:attrNameLst>
                                          <p:attrName>style.visibility</p:attrName>
                                        </p:attrNameLst>
                                      </p:cBhvr>
                                      <p:to>
                                        <p:strVal val="visible"/>
                                      </p:to>
                                    </p:set>
                                    <p:animEffect transition="in" filter="fade">
                                      <p:cBhvr>
                                        <p:cTn id="77" dur="1000"/>
                                        <p:tgtEl>
                                          <p:spTgt spid="1768"/>
                                        </p:tgtEl>
                                      </p:cBhvr>
                                    </p:animEffect>
                                    <p:anim calcmode="lin" valueType="num">
                                      <p:cBhvr>
                                        <p:cTn id="78" dur="1000" fill="hold"/>
                                        <p:tgtEl>
                                          <p:spTgt spid="1768"/>
                                        </p:tgtEl>
                                        <p:attrNameLst>
                                          <p:attrName>ppt_x</p:attrName>
                                        </p:attrNameLst>
                                      </p:cBhvr>
                                      <p:tavLst>
                                        <p:tav tm="0">
                                          <p:val>
                                            <p:strVal val="#ppt_x"/>
                                          </p:val>
                                        </p:tav>
                                        <p:tav tm="100000">
                                          <p:val>
                                            <p:strVal val="#ppt_x"/>
                                          </p:val>
                                        </p:tav>
                                      </p:tavLst>
                                    </p:anim>
                                    <p:anim calcmode="lin" valueType="num">
                                      <p:cBhvr>
                                        <p:cTn id="79" dur="1000" fill="hold"/>
                                        <p:tgtEl>
                                          <p:spTgt spid="176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769"/>
                                        </p:tgtEl>
                                        <p:attrNameLst>
                                          <p:attrName>style.visibility</p:attrName>
                                        </p:attrNameLst>
                                      </p:cBhvr>
                                      <p:to>
                                        <p:strVal val="visible"/>
                                      </p:to>
                                    </p:set>
                                    <p:animEffect transition="in" filter="fade">
                                      <p:cBhvr>
                                        <p:cTn id="82" dur="1000"/>
                                        <p:tgtEl>
                                          <p:spTgt spid="1769"/>
                                        </p:tgtEl>
                                      </p:cBhvr>
                                    </p:animEffect>
                                    <p:anim calcmode="lin" valueType="num">
                                      <p:cBhvr>
                                        <p:cTn id="83" dur="1000" fill="hold"/>
                                        <p:tgtEl>
                                          <p:spTgt spid="1769"/>
                                        </p:tgtEl>
                                        <p:attrNameLst>
                                          <p:attrName>ppt_x</p:attrName>
                                        </p:attrNameLst>
                                      </p:cBhvr>
                                      <p:tavLst>
                                        <p:tav tm="0">
                                          <p:val>
                                            <p:strVal val="#ppt_x"/>
                                          </p:val>
                                        </p:tav>
                                        <p:tav tm="100000">
                                          <p:val>
                                            <p:strVal val="#ppt_x"/>
                                          </p:val>
                                        </p:tav>
                                      </p:tavLst>
                                    </p:anim>
                                    <p:anim calcmode="lin" valueType="num">
                                      <p:cBhvr>
                                        <p:cTn id="84" dur="1000" fill="hold"/>
                                        <p:tgtEl>
                                          <p:spTgt spid="176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780"/>
                                        </p:tgtEl>
                                        <p:attrNameLst>
                                          <p:attrName>style.visibility</p:attrName>
                                        </p:attrNameLst>
                                      </p:cBhvr>
                                      <p:to>
                                        <p:strVal val="visible"/>
                                      </p:to>
                                    </p:set>
                                    <p:animEffect transition="in" filter="fade">
                                      <p:cBhvr>
                                        <p:cTn id="87" dur="1000"/>
                                        <p:tgtEl>
                                          <p:spTgt spid="1780"/>
                                        </p:tgtEl>
                                      </p:cBhvr>
                                    </p:animEffect>
                                    <p:anim calcmode="lin" valueType="num">
                                      <p:cBhvr>
                                        <p:cTn id="88" dur="1000" fill="hold"/>
                                        <p:tgtEl>
                                          <p:spTgt spid="1780"/>
                                        </p:tgtEl>
                                        <p:attrNameLst>
                                          <p:attrName>ppt_x</p:attrName>
                                        </p:attrNameLst>
                                      </p:cBhvr>
                                      <p:tavLst>
                                        <p:tav tm="0">
                                          <p:val>
                                            <p:strVal val="#ppt_x"/>
                                          </p:val>
                                        </p:tav>
                                        <p:tav tm="100000">
                                          <p:val>
                                            <p:strVal val="#ppt_x"/>
                                          </p:val>
                                        </p:tav>
                                      </p:tavLst>
                                    </p:anim>
                                    <p:anim calcmode="lin" valueType="num">
                                      <p:cBhvr>
                                        <p:cTn id="89" dur="1000" fill="hold"/>
                                        <p:tgtEl>
                                          <p:spTgt spid="1780"/>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781"/>
                                        </p:tgtEl>
                                        <p:attrNameLst>
                                          <p:attrName>style.visibility</p:attrName>
                                        </p:attrNameLst>
                                      </p:cBhvr>
                                      <p:to>
                                        <p:strVal val="visible"/>
                                      </p:to>
                                    </p:set>
                                    <p:animEffect transition="in" filter="fade">
                                      <p:cBhvr>
                                        <p:cTn id="92" dur="1000"/>
                                        <p:tgtEl>
                                          <p:spTgt spid="1781"/>
                                        </p:tgtEl>
                                      </p:cBhvr>
                                    </p:animEffect>
                                    <p:anim calcmode="lin" valueType="num">
                                      <p:cBhvr>
                                        <p:cTn id="93" dur="1000" fill="hold"/>
                                        <p:tgtEl>
                                          <p:spTgt spid="1781"/>
                                        </p:tgtEl>
                                        <p:attrNameLst>
                                          <p:attrName>ppt_x</p:attrName>
                                        </p:attrNameLst>
                                      </p:cBhvr>
                                      <p:tavLst>
                                        <p:tav tm="0">
                                          <p:val>
                                            <p:strVal val="#ppt_x"/>
                                          </p:val>
                                        </p:tav>
                                        <p:tav tm="100000">
                                          <p:val>
                                            <p:strVal val="#ppt_x"/>
                                          </p:val>
                                        </p:tav>
                                      </p:tavLst>
                                    </p:anim>
                                    <p:anim calcmode="lin" valueType="num">
                                      <p:cBhvr>
                                        <p:cTn id="94" dur="1000" fill="hold"/>
                                        <p:tgtEl>
                                          <p:spTgt spid="178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782"/>
                                        </p:tgtEl>
                                        <p:attrNameLst>
                                          <p:attrName>style.visibility</p:attrName>
                                        </p:attrNameLst>
                                      </p:cBhvr>
                                      <p:to>
                                        <p:strVal val="visible"/>
                                      </p:to>
                                    </p:set>
                                    <p:animEffect transition="in" filter="fade">
                                      <p:cBhvr>
                                        <p:cTn id="97" dur="1000"/>
                                        <p:tgtEl>
                                          <p:spTgt spid="1782"/>
                                        </p:tgtEl>
                                      </p:cBhvr>
                                    </p:animEffect>
                                    <p:anim calcmode="lin" valueType="num">
                                      <p:cBhvr>
                                        <p:cTn id="98" dur="1000" fill="hold"/>
                                        <p:tgtEl>
                                          <p:spTgt spid="1782"/>
                                        </p:tgtEl>
                                        <p:attrNameLst>
                                          <p:attrName>ppt_x</p:attrName>
                                        </p:attrNameLst>
                                      </p:cBhvr>
                                      <p:tavLst>
                                        <p:tav tm="0">
                                          <p:val>
                                            <p:strVal val="#ppt_x"/>
                                          </p:val>
                                        </p:tav>
                                        <p:tav tm="100000">
                                          <p:val>
                                            <p:strVal val="#ppt_x"/>
                                          </p:val>
                                        </p:tav>
                                      </p:tavLst>
                                    </p:anim>
                                    <p:anim calcmode="lin" valueType="num">
                                      <p:cBhvr>
                                        <p:cTn id="99" dur="1000" fill="hold"/>
                                        <p:tgtEl>
                                          <p:spTgt spid="1782"/>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1783"/>
                                        </p:tgtEl>
                                        <p:attrNameLst>
                                          <p:attrName>style.visibility</p:attrName>
                                        </p:attrNameLst>
                                      </p:cBhvr>
                                      <p:to>
                                        <p:strVal val="visible"/>
                                      </p:to>
                                    </p:set>
                                    <p:animEffect transition="in" filter="fade">
                                      <p:cBhvr>
                                        <p:cTn id="102" dur="1000"/>
                                        <p:tgtEl>
                                          <p:spTgt spid="1783"/>
                                        </p:tgtEl>
                                      </p:cBhvr>
                                    </p:animEffect>
                                    <p:anim calcmode="lin" valueType="num">
                                      <p:cBhvr>
                                        <p:cTn id="103" dur="1000" fill="hold"/>
                                        <p:tgtEl>
                                          <p:spTgt spid="1783"/>
                                        </p:tgtEl>
                                        <p:attrNameLst>
                                          <p:attrName>ppt_x</p:attrName>
                                        </p:attrNameLst>
                                      </p:cBhvr>
                                      <p:tavLst>
                                        <p:tav tm="0">
                                          <p:val>
                                            <p:strVal val="#ppt_x"/>
                                          </p:val>
                                        </p:tav>
                                        <p:tav tm="100000">
                                          <p:val>
                                            <p:strVal val="#ppt_x"/>
                                          </p:val>
                                        </p:tav>
                                      </p:tavLst>
                                    </p:anim>
                                    <p:anim calcmode="lin" valueType="num">
                                      <p:cBhvr>
                                        <p:cTn id="104" dur="1000" fill="hold"/>
                                        <p:tgtEl>
                                          <p:spTgt spid="1783"/>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1784"/>
                                        </p:tgtEl>
                                        <p:attrNameLst>
                                          <p:attrName>style.visibility</p:attrName>
                                        </p:attrNameLst>
                                      </p:cBhvr>
                                      <p:to>
                                        <p:strVal val="visible"/>
                                      </p:to>
                                    </p:set>
                                    <p:animEffect transition="in" filter="fade">
                                      <p:cBhvr>
                                        <p:cTn id="107" dur="1000"/>
                                        <p:tgtEl>
                                          <p:spTgt spid="1784"/>
                                        </p:tgtEl>
                                      </p:cBhvr>
                                    </p:animEffect>
                                    <p:anim calcmode="lin" valueType="num">
                                      <p:cBhvr>
                                        <p:cTn id="108" dur="1000" fill="hold"/>
                                        <p:tgtEl>
                                          <p:spTgt spid="1784"/>
                                        </p:tgtEl>
                                        <p:attrNameLst>
                                          <p:attrName>ppt_x</p:attrName>
                                        </p:attrNameLst>
                                      </p:cBhvr>
                                      <p:tavLst>
                                        <p:tav tm="0">
                                          <p:val>
                                            <p:strVal val="#ppt_x"/>
                                          </p:val>
                                        </p:tav>
                                        <p:tav tm="100000">
                                          <p:val>
                                            <p:strVal val="#ppt_x"/>
                                          </p:val>
                                        </p:tav>
                                      </p:tavLst>
                                    </p:anim>
                                    <p:anim calcmode="lin" valueType="num">
                                      <p:cBhvr>
                                        <p:cTn id="109" dur="1000" fill="hold"/>
                                        <p:tgtEl>
                                          <p:spTgt spid="178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771"/>
                                        </p:tgtEl>
                                        <p:attrNameLst>
                                          <p:attrName>style.visibility</p:attrName>
                                        </p:attrNameLst>
                                      </p:cBhvr>
                                      <p:to>
                                        <p:strVal val="visible"/>
                                      </p:to>
                                    </p:set>
                                    <p:animEffect transition="in" filter="fade">
                                      <p:cBhvr>
                                        <p:cTn id="112" dur="1000"/>
                                        <p:tgtEl>
                                          <p:spTgt spid="1771"/>
                                        </p:tgtEl>
                                      </p:cBhvr>
                                    </p:animEffect>
                                    <p:anim calcmode="lin" valueType="num">
                                      <p:cBhvr>
                                        <p:cTn id="113" dur="1000" fill="hold"/>
                                        <p:tgtEl>
                                          <p:spTgt spid="1771"/>
                                        </p:tgtEl>
                                        <p:attrNameLst>
                                          <p:attrName>ppt_x</p:attrName>
                                        </p:attrNameLst>
                                      </p:cBhvr>
                                      <p:tavLst>
                                        <p:tav tm="0">
                                          <p:val>
                                            <p:strVal val="#ppt_x"/>
                                          </p:val>
                                        </p:tav>
                                        <p:tav tm="100000">
                                          <p:val>
                                            <p:strVal val="#ppt_x"/>
                                          </p:val>
                                        </p:tav>
                                      </p:tavLst>
                                    </p:anim>
                                    <p:anim calcmode="lin" valueType="num">
                                      <p:cBhvr>
                                        <p:cTn id="114" dur="1000" fill="hold"/>
                                        <p:tgtEl>
                                          <p:spTgt spid="177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773"/>
                                        </p:tgtEl>
                                        <p:attrNameLst>
                                          <p:attrName>style.visibility</p:attrName>
                                        </p:attrNameLst>
                                      </p:cBhvr>
                                      <p:to>
                                        <p:strVal val="visible"/>
                                      </p:to>
                                    </p:set>
                                    <p:animEffect transition="in" filter="fade">
                                      <p:cBhvr>
                                        <p:cTn id="117" dur="1000"/>
                                        <p:tgtEl>
                                          <p:spTgt spid="1773"/>
                                        </p:tgtEl>
                                      </p:cBhvr>
                                    </p:animEffect>
                                    <p:anim calcmode="lin" valueType="num">
                                      <p:cBhvr>
                                        <p:cTn id="118" dur="1000" fill="hold"/>
                                        <p:tgtEl>
                                          <p:spTgt spid="1773"/>
                                        </p:tgtEl>
                                        <p:attrNameLst>
                                          <p:attrName>ppt_x</p:attrName>
                                        </p:attrNameLst>
                                      </p:cBhvr>
                                      <p:tavLst>
                                        <p:tav tm="0">
                                          <p:val>
                                            <p:strVal val="#ppt_x"/>
                                          </p:val>
                                        </p:tav>
                                        <p:tav tm="100000">
                                          <p:val>
                                            <p:strVal val="#ppt_x"/>
                                          </p:val>
                                        </p:tav>
                                      </p:tavLst>
                                    </p:anim>
                                    <p:anim calcmode="lin" valueType="num">
                                      <p:cBhvr>
                                        <p:cTn id="119" dur="1000" fill="hold"/>
                                        <p:tgtEl>
                                          <p:spTgt spid="1773"/>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1775"/>
                                        </p:tgtEl>
                                        <p:attrNameLst>
                                          <p:attrName>style.visibility</p:attrName>
                                        </p:attrNameLst>
                                      </p:cBhvr>
                                      <p:to>
                                        <p:strVal val="visible"/>
                                      </p:to>
                                    </p:set>
                                    <p:animEffect transition="in" filter="fade">
                                      <p:cBhvr>
                                        <p:cTn id="122" dur="1000"/>
                                        <p:tgtEl>
                                          <p:spTgt spid="1775"/>
                                        </p:tgtEl>
                                      </p:cBhvr>
                                    </p:animEffect>
                                    <p:anim calcmode="lin" valueType="num">
                                      <p:cBhvr>
                                        <p:cTn id="123" dur="1000" fill="hold"/>
                                        <p:tgtEl>
                                          <p:spTgt spid="1775"/>
                                        </p:tgtEl>
                                        <p:attrNameLst>
                                          <p:attrName>ppt_x</p:attrName>
                                        </p:attrNameLst>
                                      </p:cBhvr>
                                      <p:tavLst>
                                        <p:tav tm="0">
                                          <p:val>
                                            <p:strVal val="#ppt_x"/>
                                          </p:val>
                                        </p:tav>
                                        <p:tav tm="100000">
                                          <p:val>
                                            <p:strVal val="#ppt_x"/>
                                          </p:val>
                                        </p:tav>
                                      </p:tavLst>
                                    </p:anim>
                                    <p:anim calcmode="lin" valueType="num">
                                      <p:cBhvr>
                                        <p:cTn id="124" dur="1000" fill="hold"/>
                                        <p:tgtEl>
                                          <p:spTgt spid="1775"/>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777"/>
                                        </p:tgtEl>
                                        <p:attrNameLst>
                                          <p:attrName>style.visibility</p:attrName>
                                        </p:attrNameLst>
                                      </p:cBhvr>
                                      <p:to>
                                        <p:strVal val="visible"/>
                                      </p:to>
                                    </p:set>
                                    <p:animEffect transition="in" filter="fade">
                                      <p:cBhvr>
                                        <p:cTn id="127" dur="1000"/>
                                        <p:tgtEl>
                                          <p:spTgt spid="1777"/>
                                        </p:tgtEl>
                                      </p:cBhvr>
                                    </p:animEffect>
                                    <p:anim calcmode="lin" valueType="num">
                                      <p:cBhvr>
                                        <p:cTn id="128" dur="1000" fill="hold"/>
                                        <p:tgtEl>
                                          <p:spTgt spid="1777"/>
                                        </p:tgtEl>
                                        <p:attrNameLst>
                                          <p:attrName>ppt_x</p:attrName>
                                        </p:attrNameLst>
                                      </p:cBhvr>
                                      <p:tavLst>
                                        <p:tav tm="0">
                                          <p:val>
                                            <p:strVal val="#ppt_x"/>
                                          </p:val>
                                        </p:tav>
                                        <p:tav tm="100000">
                                          <p:val>
                                            <p:strVal val="#ppt_x"/>
                                          </p:val>
                                        </p:tav>
                                      </p:tavLst>
                                    </p:anim>
                                    <p:anim calcmode="lin" valueType="num">
                                      <p:cBhvr>
                                        <p:cTn id="129" dur="1000" fill="hold"/>
                                        <p:tgtEl>
                                          <p:spTgt spid="1777"/>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1779"/>
                                        </p:tgtEl>
                                        <p:attrNameLst>
                                          <p:attrName>style.visibility</p:attrName>
                                        </p:attrNameLst>
                                      </p:cBhvr>
                                      <p:to>
                                        <p:strVal val="visible"/>
                                      </p:to>
                                    </p:set>
                                    <p:animEffect transition="in" filter="fade">
                                      <p:cBhvr>
                                        <p:cTn id="132" dur="1000"/>
                                        <p:tgtEl>
                                          <p:spTgt spid="1779"/>
                                        </p:tgtEl>
                                      </p:cBhvr>
                                    </p:animEffect>
                                    <p:anim calcmode="lin" valueType="num">
                                      <p:cBhvr>
                                        <p:cTn id="133" dur="1000" fill="hold"/>
                                        <p:tgtEl>
                                          <p:spTgt spid="1779"/>
                                        </p:tgtEl>
                                        <p:attrNameLst>
                                          <p:attrName>ppt_x</p:attrName>
                                        </p:attrNameLst>
                                      </p:cBhvr>
                                      <p:tavLst>
                                        <p:tav tm="0">
                                          <p:val>
                                            <p:strVal val="#ppt_x"/>
                                          </p:val>
                                        </p:tav>
                                        <p:tav tm="100000">
                                          <p:val>
                                            <p:strVal val="#ppt_x"/>
                                          </p:val>
                                        </p:tav>
                                      </p:tavLst>
                                    </p:anim>
                                    <p:anim calcmode="lin" valueType="num">
                                      <p:cBhvr>
                                        <p:cTn id="134" dur="1000" fill="hold"/>
                                        <p:tgtEl>
                                          <p:spTgt spid="17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 grpId="0" animBg="1"/>
      <p:bldP spid="1754" grpId="0" animBg="1"/>
      <p:bldP spid="1755" grpId="0" animBg="1"/>
      <p:bldP spid="1758" grpId="0" animBg="1"/>
      <p:bldP spid="1759" grpId="0" animBg="1"/>
      <p:bldP spid="1765" grpId="0" animBg="1"/>
      <p:bldP spid="1766" grpId="0" animBg="1"/>
      <p:bldP spid="1767" grpId="0" animBg="1"/>
      <p:bldP spid="1768" grpId="0" animBg="1"/>
      <p:bldP spid="1769" grpId="0" animBg="1"/>
      <p:bldP spid="1771" grpId="0"/>
      <p:bldP spid="1773" grpId="0"/>
      <p:bldP spid="1775" grpId="0"/>
      <p:bldP spid="1777" grpId="0"/>
      <p:bldP spid="1779" grpId="0"/>
      <p:bldP spid="1780" grpId="0" animBg="1"/>
      <p:bldP spid="1781" grpId="0" animBg="1"/>
      <p:bldP spid="1782" grpId="0" animBg="1"/>
      <p:bldP spid="1783" grpId="0" animBg="1"/>
      <p:bldP spid="17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257899" y="3440006"/>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362424" y="4037964"/>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290458" y="1969982"/>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3854244" y="2373799"/>
            <a:ext cx="7776924" cy="1830245"/>
          </a:xfrm>
          <a:prstGeom prst="rect">
            <a:avLst/>
          </a:prstGeom>
          <a:noFill/>
        </p:spPr>
        <p:txBody>
          <a:bodyPr wrap="square">
            <a:spAutoFit/>
          </a:bodyPr>
          <a:lstStyle/>
          <a:p>
            <a:pPr>
              <a:lnSpc>
                <a:spcPct val="150000"/>
              </a:lnSpc>
            </a:pP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我国全过程人民民主</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民主含量高、民主成色足</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endPar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endParaRPr>
          </a:p>
        </p:txBody>
      </p:sp>
      <p:sp>
        <p:nvSpPr>
          <p:cNvPr id="7" name="六边形 6"/>
          <p:cNvSpPr>
            <a:spLocks noChangeAspect="1"/>
          </p:cNvSpPr>
          <p:nvPr/>
        </p:nvSpPr>
        <p:spPr>
          <a:xfrm rot="16200000">
            <a:off x="509209" y="2283526"/>
            <a:ext cx="2061598" cy="1779436"/>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2" name="矩形 1"/>
          <p:cNvSpPr/>
          <p:nvPr/>
        </p:nvSpPr>
        <p:spPr>
          <a:xfrm>
            <a:off x="1243393" y="2407264"/>
            <a:ext cx="593230" cy="1446550"/>
          </a:xfrm>
          <a:prstGeom prst="rect">
            <a:avLst/>
          </a:prstGeom>
          <a:noFill/>
        </p:spPr>
        <p:txBody>
          <a:bodyPr wrap="square" lIns="91440" tIns="45720" rIns="91440" bIns="45720">
            <a:spAutoFit/>
          </a:bodyPr>
          <a:lstStyle/>
          <a:p>
            <a:pPr algn="ctr"/>
            <a:r>
              <a:rPr lang="en-US" altLang="zh-CN" sz="8800" b="1" cap="none" spc="0" smtClean="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rPr>
              <a:t>7</a:t>
            </a:r>
            <a:endParaRPr lang="zh-CN" altLang="en-US" sz="8800" b="1" cap="none" spc="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34259116"/>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400" fill="hold"/>
                                        <p:tgtEl>
                                          <p:spTgt spid="13"/>
                                        </p:tgtEl>
                                        <p:attrNameLst>
                                          <p:attrName>ppt_x</p:attrName>
                                        </p:attrNameLst>
                                      </p:cBhvr>
                                      <p:tavLst>
                                        <p:tav tm="0">
                                          <p:val>
                                            <p:strVal val="0-#ppt_w/2"/>
                                          </p:val>
                                        </p:tav>
                                        <p:tav tm="100000">
                                          <p:val>
                                            <p:strVal val="#ppt_x"/>
                                          </p:val>
                                        </p:tav>
                                      </p:tavLst>
                                    </p:anim>
                                    <p:anim calcmode="lin" valueType="num">
                                      <p:cBhvr additive="base">
                                        <p:cTn id="12" dur="4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1"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6"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400" fill="hold"/>
                                        <p:tgtEl>
                                          <p:spTgt spid="7"/>
                                        </p:tgtEl>
                                        <p:attrNameLst>
                                          <p:attrName>ppt_x</p:attrName>
                                        </p:attrNameLst>
                                      </p:cBhvr>
                                      <p:tavLst>
                                        <p:tav tm="0">
                                          <p:val>
                                            <p:strVal val="1+#ppt_w/2"/>
                                          </p:val>
                                        </p:tav>
                                        <p:tav tm="100000">
                                          <p:val>
                                            <p:strVal val="#ppt_x"/>
                                          </p:val>
                                        </p:tav>
                                      </p:tavLst>
                                    </p:anim>
                                    <p:anim calcmode="lin" valueType="num">
                                      <p:cBhvr additive="base">
                                        <p:cTn id="26"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8" grpId="0"/>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609472"/>
            <a:ext cx="10902696" cy="5645023"/>
          </a:xfrm>
        </p:spPr>
        <p:txBody>
          <a:bodyPr>
            <a:noAutofit/>
          </a:bodyPr>
          <a:lstStyle/>
          <a:p>
            <a:r>
              <a:rPr lang="zh-CN" altLang="zh-CN" sz="3200" b="1"/>
              <a:t>江金权表示，我们党从国内外政治发展得失中深刻认识到，中国的政治文明和政治制度必须深深扎根于中国社会土壤，照抄照搬他国政治制度行不通，甚至会把国家前途命运葬送掉。</a:t>
            </a:r>
          </a:p>
          <a:p>
            <a:r>
              <a:rPr lang="en-US" altLang="zh-CN" sz="3200" b="1"/>
              <a:t>“</a:t>
            </a:r>
            <a:r>
              <a:rPr lang="zh-CN" altLang="zh-CN" sz="3200" b="1"/>
              <a:t>民主不是装饰品，不是用来做摆设的，而是要用来解决人民需要解决的问题的。</a:t>
            </a:r>
            <a:r>
              <a:rPr lang="en-US" altLang="zh-CN" sz="3200" b="1"/>
              <a:t>”</a:t>
            </a:r>
            <a:r>
              <a:rPr lang="zh-CN" altLang="zh-CN" sz="3200" b="1"/>
              <a:t>他表示，</a:t>
            </a:r>
            <a:r>
              <a:rPr lang="en-US" altLang="zh-CN" sz="3200" b="1"/>
              <a:t>“</a:t>
            </a:r>
            <a:r>
              <a:rPr lang="zh-CN" altLang="zh-CN" sz="3200" b="1"/>
              <a:t>如果人民只有在投票时被唤醒、投票后就进入了休眠期，只有竞选时聆听天花乱坠的口号、竞选后毫无发言权，只有拉票时受宠、选举后就被冷落，这样的民主不是真正的民主。</a:t>
            </a:r>
            <a:r>
              <a:rPr lang="en-US" altLang="zh-CN" sz="3200" b="1"/>
              <a:t>”</a:t>
            </a:r>
            <a:endParaRPr lang="zh-CN" altLang="zh-CN" sz="3200" b="1"/>
          </a:p>
          <a:p>
            <a:r>
              <a:rPr lang="en-US" altLang="zh-CN" sz="3200" b="1"/>
              <a:t>“</a:t>
            </a:r>
            <a:r>
              <a:rPr lang="zh-CN" altLang="zh-CN" sz="3200" b="1"/>
              <a:t>中国人民有着高度的政治制度自信，根本原因就在于我国全过程人民民主是民主含量高、民主成色足、深受中国人民欢迎的民主，这才是真正的人民民主！</a:t>
            </a:r>
            <a:r>
              <a:rPr lang="en-US" altLang="zh-CN" sz="3200" b="1"/>
              <a:t>”</a:t>
            </a:r>
            <a:r>
              <a:rPr lang="zh-CN" altLang="zh-CN" sz="3200" b="1"/>
              <a:t>他说。</a:t>
            </a:r>
          </a:p>
          <a:p>
            <a:endParaRPr lang="zh-CN" altLang="en-US" sz="3200" b="1"/>
          </a:p>
        </p:txBody>
      </p:sp>
    </p:spTree>
    <p:extLst>
      <p:ext uri="{BB962C8B-B14F-4D97-AF65-F5344CB8AC3E}">
        <p14:creationId xmlns:p14="http://schemas.microsoft.com/office/powerpoint/2010/main" val="316196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760819" y="3449150"/>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865344" y="4047108"/>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793378" y="1979126"/>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4256580" y="2765252"/>
            <a:ext cx="6670500" cy="1015663"/>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高质量</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发展中推进共同富裕</a:t>
            </a:r>
          </a:p>
        </p:txBody>
      </p:sp>
      <p:sp>
        <p:nvSpPr>
          <p:cNvPr id="7" name="六边形 6"/>
          <p:cNvSpPr>
            <a:spLocks noChangeAspect="1"/>
          </p:cNvSpPr>
          <p:nvPr/>
        </p:nvSpPr>
        <p:spPr>
          <a:xfrm rot="16200000">
            <a:off x="1012129" y="2292670"/>
            <a:ext cx="2061598" cy="1779436"/>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2" name="矩形 1"/>
          <p:cNvSpPr/>
          <p:nvPr/>
        </p:nvSpPr>
        <p:spPr>
          <a:xfrm>
            <a:off x="1746313" y="2416408"/>
            <a:ext cx="593230" cy="1446550"/>
          </a:xfrm>
          <a:prstGeom prst="rect">
            <a:avLst/>
          </a:prstGeom>
          <a:noFill/>
        </p:spPr>
        <p:txBody>
          <a:bodyPr wrap="square" lIns="91440" tIns="45720" rIns="91440" bIns="45720">
            <a:spAutoFit/>
          </a:bodyPr>
          <a:lstStyle/>
          <a:p>
            <a:pPr algn="ctr"/>
            <a:r>
              <a:rPr lang="en-US" altLang="zh-CN" sz="8800" b="1">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rPr>
              <a:t>8</a:t>
            </a:r>
            <a:endParaRPr lang="zh-CN" altLang="en-US" sz="8800" b="1" cap="none" spc="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099516938"/>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400" fill="hold"/>
                                        <p:tgtEl>
                                          <p:spTgt spid="13"/>
                                        </p:tgtEl>
                                        <p:attrNameLst>
                                          <p:attrName>ppt_x</p:attrName>
                                        </p:attrNameLst>
                                      </p:cBhvr>
                                      <p:tavLst>
                                        <p:tav tm="0">
                                          <p:val>
                                            <p:strVal val="0-#ppt_w/2"/>
                                          </p:val>
                                        </p:tav>
                                        <p:tav tm="100000">
                                          <p:val>
                                            <p:strVal val="#ppt_x"/>
                                          </p:val>
                                        </p:tav>
                                      </p:tavLst>
                                    </p:anim>
                                    <p:anim calcmode="lin" valueType="num">
                                      <p:cBhvr additive="base">
                                        <p:cTn id="12" dur="4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1"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6"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400" fill="hold"/>
                                        <p:tgtEl>
                                          <p:spTgt spid="7"/>
                                        </p:tgtEl>
                                        <p:attrNameLst>
                                          <p:attrName>ppt_x</p:attrName>
                                        </p:attrNameLst>
                                      </p:cBhvr>
                                      <p:tavLst>
                                        <p:tav tm="0">
                                          <p:val>
                                            <p:strVal val="1+#ppt_w/2"/>
                                          </p:val>
                                        </p:tav>
                                        <p:tav tm="100000">
                                          <p:val>
                                            <p:strVal val="#ppt_x"/>
                                          </p:val>
                                        </p:tav>
                                      </p:tavLst>
                                    </p:anim>
                                    <p:anim calcmode="lin" valueType="num">
                                      <p:cBhvr additive="base">
                                        <p:cTn id="26"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8" grpId="0"/>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10"/>
          <p:cNvGrpSpPr/>
          <p:nvPr/>
        </p:nvGrpSpPr>
        <p:grpSpPr>
          <a:xfrm>
            <a:off x="738164" y="476029"/>
            <a:ext cx="1787528" cy="1791143"/>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48"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1</a:t>
              </a:r>
              <a:endParaRPr lang="zh-CN" altLang="en-US" sz="4400" kern="0" dirty="0">
                <a:solidFill>
                  <a:srgbClr val="FFFFFF"/>
                </a:solidFill>
                <a:latin typeface="+mj-ea"/>
                <a:ea typeface="+mj-ea"/>
              </a:endParaRPr>
            </a:p>
          </p:txBody>
        </p:sp>
      </p:grpSp>
      <p:grpSp>
        <p:nvGrpSpPr>
          <p:cNvPr id="83" name="Group 10"/>
          <p:cNvGrpSpPr/>
          <p:nvPr/>
        </p:nvGrpSpPr>
        <p:grpSpPr>
          <a:xfrm>
            <a:off x="738164" y="2512273"/>
            <a:ext cx="1787528" cy="1791143"/>
            <a:chOff x="3692576" y="1742634"/>
            <a:chExt cx="2790379" cy="2796023"/>
          </a:xfrm>
        </p:grpSpPr>
        <p:grpSp>
          <p:nvGrpSpPr>
            <p:cNvPr id="84"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5"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2</a:t>
              </a:r>
              <a:endParaRPr lang="zh-CN" altLang="en-US" sz="4400" kern="0" dirty="0">
                <a:solidFill>
                  <a:srgbClr val="FFFFFF"/>
                </a:solidFill>
                <a:latin typeface="+mj-ea"/>
                <a:ea typeface="+mj-ea"/>
              </a:endParaRPr>
            </a:p>
          </p:txBody>
        </p:sp>
      </p:grpSp>
      <p:grpSp>
        <p:nvGrpSpPr>
          <p:cNvPr id="92" name="Group 10"/>
          <p:cNvGrpSpPr/>
          <p:nvPr/>
        </p:nvGrpSpPr>
        <p:grpSpPr>
          <a:xfrm>
            <a:off x="777910" y="4616132"/>
            <a:ext cx="1787528" cy="1791143"/>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gradFill>
              <a:gsLst>
                <a:gs pos="0">
                  <a:srgbClr val="E30000"/>
                </a:gs>
                <a:gs pos="100000">
                  <a:srgbClr val="760303"/>
                </a:gs>
              </a:gsLst>
              <a:lin ang="2700000" scaled="0"/>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3</a:t>
              </a:r>
              <a:endParaRPr lang="zh-CN" altLang="en-US" sz="4400" kern="0" dirty="0">
                <a:solidFill>
                  <a:srgbClr val="FFFFFF"/>
                </a:solidFill>
                <a:latin typeface="+mj-ea"/>
                <a:ea typeface="+mj-ea"/>
              </a:endParaRPr>
            </a:p>
          </p:txBody>
        </p:sp>
      </p:grpSp>
      <p:grpSp>
        <p:nvGrpSpPr>
          <p:cNvPr id="108" name="组合 107"/>
          <p:cNvGrpSpPr/>
          <p:nvPr/>
        </p:nvGrpSpPr>
        <p:grpSpPr>
          <a:xfrm>
            <a:off x="2907144" y="2579887"/>
            <a:ext cx="7571879" cy="1364920"/>
            <a:chOff x="617214" y="3728072"/>
            <a:chExt cx="2873970" cy="1081528"/>
          </a:xfrm>
        </p:grpSpPr>
        <p:sp>
          <p:nvSpPr>
            <p:cNvPr id="110" name="TextBox 11"/>
            <p:cNvSpPr txBox="1">
              <a:spLocks noChangeArrowheads="1"/>
            </p:cNvSpPr>
            <p:nvPr/>
          </p:nvSpPr>
          <p:spPr bwMode="auto">
            <a:xfrm flipH="1">
              <a:off x="617214" y="3728072"/>
              <a:ext cx="2873970" cy="951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zh-CN" altLang="zh-CN" sz="2400" b="1"/>
                <a:t>韩文秀表示，我国人均国内生产总值虽然已经超过</a:t>
              </a:r>
              <a:r>
                <a:rPr lang="en-US" altLang="zh-CN" sz="2400" b="1"/>
                <a:t>1</a:t>
              </a:r>
              <a:r>
                <a:rPr lang="zh-CN" altLang="zh-CN" sz="2400" b="1"/>
                <a:t>万美元，但还没有达到高收入国家的水平，即使把现在所有的国民收入全部平均分配，也还达不到共同富裕。</a:t>
              </a:r>
              <a:endParaRPr lang="en-US" altLang="zh-CN" sz="2400" b="1" dirty="0"/>
            </a:p>
          </p:txBody>
        </p:sp>
        <p:cxnSp>
          <p:nvCxnSpPr>
            <p:cNvPr id="111" name="直接连接符 110"/>
            <p:cNvCxnSpPr/>
            <p:nvPr/>
          </p:nvCxnSpPr>
          <p:spPr>
            <a:xfrm flipH="1">
              <a:off x="633953" y="4763161"/>
              <a:ext cx="2749641" cy="46439"/>
            </a:xfrm>
            <a:prstGeom prst="line">
              <a:avLst/>
            </a:prstGeom>
            <a:noFill/>
            <a:ln w="12700" cap="flat" cmpd="sng" algn="ctr">
              <a:solidFill>
                <a:schemeClr val="tx1"/>
              </a:solidFill>
              <a:prstDash val="sysDot"/>
              <a:headEnd type="oval"/>
              <a:tailEnd type="oval"/>
            </a:ln>
            <a:effectLst/>
          </p:spPr>
        </p:cxnSp>
      </p:grpSp>
      <p:grpSp>
        <p:nvGrpSpPr>
          <p:cNvPr id="114" name="组合 113"/>
          <p:cNvGrpSpPr/>
          <p:nvPr/>
        </p:nvGrpSpPr>
        <p:grpSpPr>
          <a:xfrm>
            <a:off x="2929115" y="854701"/>
            <a:ext cx="7180507" cy="837801"/>
            <a:chOff x="768743" y="3875238"/>
            <a:chExt cx="2593242" cy="628351"/>
          </a:xfrm>
        </p:grpSpPr>
        <p:sp>
          <p:nvSpPr>
            <p:cNvPr id="116" name="TextBox 11"/>
            <p:cNvSpPr txBox="1">
              <a:spLocks noChangeArrowheads="1"/>
            </p:cNvSpPr>
            <p:nvPr/>
          </p:nvSpPr>
          <p:spPr bwMode="auto">
            <a:xfrm flipH="1">
              <a:off x="776734" y="3875238"/>
              <a:ext cx="2585251" cy="62324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zh-CN" altLang="zh-CN" sz="2400" b="1"/>
                <a:t>推动共同富裕，解决发展问题是第一位的，分配问题也很重要，但不能仅仅靠分配来实现共同富裕。</a:t>
              </a:r>
              <a:endParaRPr lang="en-US" altLang="zh-CN" sz="3600" b="1" kern="0" dirty="0">
                <a:latin typeface="微软雅黑" panose="020B0503020204020204" charset="-122"/>
                <a:ea typeface="微软雅黑" panose="020B0503020204020204" charset="-122"/>
              </a:endParaRPr>
            </a:p>
          </p:txBody>
        </p:sp>
        <p:cxnSp>
          <p:nvCxnSpPr>
            <p:cNvPr id="117" name="直接连接符 116"/>
            <p:cNvCxnSpPr/>
            <p:nvPr/>
          </p:nvCxnSpPr>
          <p:spPr>
            <a:xfrm flipH="1">
              <a:off x="768743" y="4503589"/>
              <a:ext cx="2593242" cy="0"/>
            </a:xfrm>
            <a:prstGeom prst="line">
              <a:avLst/>
            </a:prstGeom>
            <a:noFill/>
            <a:ln w="12700" cap="flat" cmpd="sng" algn="ctr">
              <a:solidFill>
                <a:schemeClr val="tx1"/>
              </a:solidFill>
              <a:prstDash val="sysDot"/>
              <a:headEnd type="oval"/>
              <a:tailEnd type="oval"/>
            </a:ln>
            <a:effectLst/>
          </p:spPr>
        </p:cxnSp>
      </p:grpSp>
      <p:grpSp>
        <p:nvGrpSpPr>
          <p:cNvPr id="120" name="组合 119"/>
          <p:cNvGrpSpPr/>
          <p:nvPr/>
        </p:nvGrpSpPr>
        <p:grpSpPr>
          <a:xfrm>
            <a:off x="2907144" y="4988484"/>
            <a:ext cx="7699896" cy="963593"/>
            <a:chOff x="3788424" y="3174506"/>
            <a:chExt cx="5774922" cy="722694"/>
          </a:xfrm>
        </p:grpSpPr>
        <p:sp>
          <p:nvSpPr>
            <p:cNvPr id="122" name="TextBox 11"/>
            <p:cNvSpPr txBox="1">
              <a:spLocks noChangeArrowheads="1"/>
            </p:cNvSpPr>
            <p:nvPr/>
          </p:nvSpPr>
          <p:spPr bwMode="auto">
            <a:xfrm flipH="1">
              <a:off x="3788424" y="3174506"/>
              <a:ext cx="5774922" cy="62324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zh-CN" altLang="zh-CN" sz="2400" b="1"/>
                <a:t>共同富裕没有捷径，不是变戏法，必须靠</a:t>
              </a:r>
              <a:r>
                <a:rPr lang="en-US" altLang="zh-CN" sz="2400" b="1"/>
                <a:t>14</a:t>
              </a:r>
              <a:r>
                <a:rPr lang="zh-CN" altLang="zh-CN" sz="2400" b="1"/>
                <a:t>亿多中国人民艰苦奋斗来实现。</a:t>
              </a:r>
              <a:endParaRPr lang="en-US" altLang="zh-CN" sz="2400" b="1" dirty="0"/>
            </a:p>
          </p:txBody>
        </p:sp>
        <p:cxnSp>
          <p:nvCxnSpPr>
            <p:cNvPr id="123" name="直接连接符 122"/>
            <p:cNvCxnSpPr/>
            <p:nvPr/>
          </p:nvCxnSpPr>
          <p:spPr>
            <a:xfrm flipH="1">
              <a:off x="3917441" y="3883984"/>
              <a:ext cx="5412734" cy="13216"/>
            </a:xfrm>
            <a:prstGeom prst="line">
              <a:avLst/>
            </a:prstGeom>
            <a:noFill/>
            <a:ln w="12700" cap="flat" cmpd="sng" algn="ctr">
              <a:solidFill>
                <a:schemeClr val="tx1"/>
              </a:solidFill>
              <a:prstDash val="sysDot"/>
              <a:headEnd type="oval"/>
              <a:tailEnd type="oval"/>
            </a:ln>
            <a:effectLst/>
          </p:spPr>
        </p:cxnSp>
      </p:grpSp>
    </p:spTree>
    <p:extLst>
      <p:ext uri="{BB962C8B-B14F-4D97-AF65-F5344CB8AC3E}">
        <p14:creationId xmlns:p14="http://schemas.microsoft.com/office/powerpoint/2010/main" val="4157339111"/>
      </p:ext>
    </p:extLst>
  </p:cSld>
  <p:clrMapOvr>
    <a:masterClrMapping/>
  </p:clrMapOvr>
  <p:transition advTm="23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12" presetClass="entr" presetSubtype="8"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slide(fromLeft)">
                                      <p:cBhvr>
                                        <p:cTn id="22" dur="500"/>
                                        <p:tgtEl>
                                          <p:spTgt spid="108"/>
                                        </p:tgtEl>
                                      </p:cBhvr>
                                    </p:animEffect>
                                  </p:childTnLst>
                                </p:cTn>
                              </p:par>
                              <p:par>
                                <p:cTn id="23" presetID="12" presetClass="entr" presetSubtype="8"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slide(fromLeft)">
                                      <p:cBhvr>
                                        <p:cTn id="25" dur="500"/>
                                        <p:tgtEl>
                                          <p:spTgt spid="114"/>
                                        </p:tgtEl>
                                      </p:cBhvr>
                                    </p:animEffect>
                                  </p:childTnLst>
                                </p:cTn>
                              </p:par>
                              <p:par>
                                <p:cTn id="26" presetID="12" presetClass="entr" presetSubtype="2"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slide(fromRight)">
                                      <p:cBhvr>
                                        <p:cTn id="2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687667" y="3302931"/>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endParaRPr>
          </a:p>
        </p:txBody>
      </p:sp>
      <p:sp>
        <p:nvSpPr>
          <p:cNvPr id="12" name="六边形 11"/>
          <p:cNvSpPr>
            <a:spLocks noChangeAspect="1"/>
          </p:cNvSpPr>
          <p:nvPr/>
        </p:nvSpPr>
        <p:spPr>
          <a:xfrm rot="16200000">
            <a:off x="792192" y="3900889"/>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endParaRPr>
          </a:p>
        </p:txBody>
      </p:sp>
      <p:sp>
        <p:nvSpPr>
          <p:cNvPr id="13" name="六边形 12"/>
          <p:cNvSpPr>
            <a:spLocks noChangeAspect="1"/>
          </p:cNvSpPr>
          <p:nvPr/>
        </p:nvSpPr>
        <p:spPr>
          <a:xfrm rot="16200000">
            <a:off x="720226" y="1832907"/>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endParaRPr>
          </a:p>
        </p:txBody>
      </p:sp>
      <p:sp>
        <p:nvSpPr>
          <p:cNvPr id="10" name="文本框 9"/>
          <p:cNvSpPr/>
          <p:nvPr/>
        </p:nvSpPr>
        <p:spPr bwMode="auto">
          <a:xfrm>
            <a:off x="1119216" y="1795865"/>
            <a:ext cx="1905000" cy="2209800"/>
          </a:xfrm>
          <a:custGeom>
            <a:avLst/>
            <a:gdLst>
              <a:gd name="T0" fmla="*/ 709020 w 1427586"/>
              <a:gd name="T1" fmla="*/ 371509 h 1656000"/>
              <a:gd name="T2" fmla="*/ 466674 w 1427586"/>
              <a:gd name="T3" fmla="*/ 512695 h 1656000"/>
              <a:gd name="T4" fmla="*/ 466674 w 1427586"/>
              <a:gd name="T5" fmla="*/ 615487 h 1656000"/>
              <a:gd name="T6" fmla="*/ 488458 w 1427586"/>
              <a:gd name="T7" fmla="*/ 615487 h 1656000"/>
              <a:gd name="T8" fmla="*/ 586758 w 1427586"/>
              <a:gd name="T9" fmla="*/ 626107 h 1656000"/>
              <a:gd name="T10" fmla="*/ 613715 w 1427586"/>
              <a:gd name="T11" fmla="*/ 657422 h 1656000"/>
              <a:gd name="T12" fmla="*/ 618617 w 1427586"/>
              <a:gd name="T13" fmla="*/ 780501 h 1656000"/>
              <a:gd name="T14" fmla="*/ 618617 w 1427586"/>
              <a:gd name="T15" fmla="*/ 1253210 h 1656000"/>
              <a:gd name="T16" fmla="*/ 838633 w 1427586"/>
              <a:gd name="T17" fmla="*/ 1253210 h 1656000"/>
              <a:gd name="T18" fmla="*/ 838633 w 1427586"/>
              <a:gd name="T19" fmla="*/ 371509 h 1656000"/>
              <a:gd name="T20" fmla="*/ 709020 w 1427586"/>
              <a:gd name="T21" fmla="*/ 371509 h 1656000"/>
              <a:gd name="T22" fmla="*/ 714375 w 1427586"/>
              <a:gd name="T23" fmla="*/ 0 h 1656000"/>
              <a:gd name="T24" fmla="*/ 1428750 w 1427586"/>
              <a:gd name="T25" fmla="*/ 357187 h 1656000"/>
              <a:gd name="T26" fmla="*/ 1428750 w 1427586"/>
              <a:gd name="T27" fmla="*/ 1300162 h 1656000"/>
              <a:gd name="T28" fmla="*/ 714375 w 1427586"/>
              <a:gd name="T29" fmla="*/ 1657350 h 1656000"/>
              <a:gd name="T30" fmla="*/ 0 w 1427586"/>
              <a:gd name="T31" fmla="*/ 1300162 h 1656000"/>
              <a:gd name="T32" fmla="*/ 0 w 1427586"/>
              <a:gd name="T33" fmla="*/ 357187 h 1656000"/>
              <a:gd name="T34" fmla="*/ 714375 w 1427586"/>
              <a:gd name="T35" fmla="*/ 0 h 1656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7586" h="1656000">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35">
              <a:solidFill>
                <a:schemeClr val="tx1"/>
              </a:solidFill>
            </a:endParaRPr>
          </a:p>
        </p:txBody>
      </p:sp>
      <p:sp>
        <p:nvSpPr>
          <p:cNvPr id="15" name="文本框 14"/>
          <p:cNvSpPr txBox="1"/>
          <p:nvPr/>
        </p:nvSpPr>
        <p:spPr bwMode="auto">
          <a:xfrm>
            <a:off x="4163152" y="1575142"/>
            <a:ext cx="7769768" cy="286232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全会</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最重要的成果是审议通过了《中共中央关于党的百年奋斗重大成就和历史经验的决议》</a:t>
            </a:r>
          </a:p>
        </p:txBody>
      </p:sp>
    </p:spTree>
  </p:cSld>
  <p:clrMapOvr>
    <a:masterClrMapping/>
  </p:clrMapOvr>
  <p:transition advTm="369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0" grpId="0" bldLvl="0" animBg="1"/>
      <p:bldP spid="10" grpId="1" bldLvl="0" animBg="1"/>
      <p:bldP spid="10" grpId="2" bldLvl="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760819" y="3449150"/>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865344" y="4047108"/>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793378" y="1979126"/>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4284012" y="2649051"/>
            <a:ext cx="7219140" cy="193899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总结</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创造经济快速发展奇迹的</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秘诀</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endPar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endParaRPr>
          </a:p>
        </p:txBody>
      </p:sp>
      <p:sp>
        <p:nvSpPr>
          <p:cNvPr id="7" name="六边形 6"/>
          <p:cNvSpPr>
            <a:spLocks noChangeAspect="1"/>
          </p:cNvSpPr>
          <p:nvPr/>
        </p:nvSpPr>
        <p:spPr>
          <a:xfrm rot="16200000">
            <a:off x="1012129" y="2292670"/>
            <a:ext cx="2061598" cy="1779436"/>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2" name="矩形 1"/>
          <p:cNvSpPr/>
          <p:nvPr/>
        </p:nvSpPr>
        <p:spPr>
          <a:xfrm>
            <a:off x="1746313" y="2416408"/>
            <a:ext cx="593230" cy="1446550"/>
          </a:xfrm>
          <a:prstGeom prst="rect">
            <a:avLst/>
          </a:prstGeom>
          <a:noFill/>
        </p:spPr>
        <p:txBody>
          <a:bodyPr wrap="square" lIns="91440" tIns="45720" rIns="91440" bIns="45720">
            <a:spAutoFit/>
          </a:bodyPr>
          <a:lstStyle/>
          <a:p>
            <a:pPr algn="ctr"/>
            <a:r>
              <a:rPr lang="en-US" altLang="zh-CN" sz="8800" b="1" smtClean="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rPr>
              <a:t>9</a:t>
            </a:r>
            <a:endParaRPr lang="zh-CN" altLang="en-US" sz="8800" b="1" cap="none" spc="0">
              <a:ln w="6600">
                <a:solidFill>
                  <a:srgbClr val="C00000"/>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426774593"/>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1+#ppt_w/2"/>
                                          </p:val>
                                        </p:tav>
                                        <p:tav tm="100000">
                                          <p:val>
                                            <p:strVal val="#ppt_x"/>
                                          </p:val>
                                        </p:tav>
                                      </p:tavLst>
                                    </p:anim>
                                    <p:anim calcmode="lin" valueType="num">
                                      <p:cBhvr additive="base">
                                        <p:cTn id="8" dur="4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400" fill="hold"/>
                                        <p:tgtEl>
                                          <p:spTgt spid="13"/>
                                        </p:tgtEl>
                                        <p:attrNameLst>
                                          <p:attrName>ppt_x</p:attrName>
                                        </p:attrNameLst>
                                      </p:cBhvr>
                                      <p:tavLst>
                                        <p:tav tm="0">
                                          <p:val>
                                            <p:strVal val="0-#ppt_w/2"/>
                                          </p:val>
                                        </p:tav>
                                        <p:tav tm="100000">
                                          <p:val>
                                            <p:strVal val="#ppt_x"/>
                                          </p:val>
                                        </p:tav>
                                      </p:tavLst>
                                    </p:anim>
                                    <p:anim calcmode="lin" valueType="num">
                                      <p:cBhvr additive="base">
                                        <p:cTn id="12" dur="4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 fill="hold"/>
                                        <p:tgtEl>
                                          <p:spTgt spid="12"/>
                                        </p:tgtEl>
                                        <p:attrNameLst>
                                          <p:attrName>ppt_x</p:attrName>
                                        </p:attrNameLst>
                                      </p:cBhvr>
                                      <p:tavLst>
                                        <p:tav tm="0">
                                          <p:val>
                                            <p:strVal val="0-#ppt_w/2"/>
                                          </p:val>
                                        </p:tav>
                                        <p:tav tm="100000">
                                          <p:val>
                                            <p:strVal val="#ppt_x"/>
                                          </p:val>
                                        </p:tav>
                                      </p:tavLst>
                                    </p:anim>
                                    <p:anim calcmode="lin" valueType="num">
                                      <p:cBhvr additive="base">
                                        <p:cTn id="16" dur="4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700"/>
                            </p:stCondLst>
                            <p:childTnLst>
                              <p:par>
                                <p:cTn id="18" presetID="2" presetClass="entr" presetSubtype="1"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6"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400" fill="hold"/>
                                        <p:tgtEl>
                                          <p:spTgt spid="7"/>
                                        </p:tgtEl>
                                        <p:attrNameLst>
                                          <p:attrName>ppt_x</p:attrName>
                                        </p:attrNameLst>
                                      </p:cBhvr>
                                      <p:tavLst>
                                        <p:tav tm="0">
                                          <p:val>
                                            <p:strVal val="1+#ppt_w/2"/>
                                          </p:val>
                                        </p:tav>
                                        <p:tav tm="100000">
                                          <p:val>
                                            <p:strVal val="#ppt_x"/>
                                          </p:val>
                                        </p:tav>
                                      </p:tavLst>
                                    </p:anim>
                                    <p:anim calcmode="lin" valueType="num">
                                      <p:cBhvr additive="base">
                                        <p:cTn id="26" dur="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8" grpId="0"/>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3064" y="902080"/>
            <a:ext cx="10701528" cy="5297551"/>
          </a:xfrm>
        </p:spPr>
        <p:txBody>
          <a:bodyPr>
            <a:noAutofit/>
          </a:bodyPr>
          <a:lstStyle/>
          <a:p>
            <a:r>
              <a:rPr lang="zh-CN" altLang="zh-CN" sz="3600" b="1"/>
              <a:t>一是坚持发展是硬</a:t>
            </a:r>
            <a:r>
              <a:rPr lang="zh-CN" altLang="zh-CN" sz="3600" b="1"/>
              <a:t>道理</a:t>
            </a:r>
            <a:r>
              <a:rPr lang="zh-CN" altLang="zh-CN" sz="3600" b="1" smtClean="0"/>
              <a:t>；</a:t>
            </a:r>
            <a:endParaRPr lang="en-US" altLang="zh-CN" sz="3600" b="1" smtClean="0"/>
          </a:p>
          <a:p>
            <a:r>
              <a:rPr lang="zh-CN" altLang="zh-CN" sz="3600" b="1" smtClean="0"/>
              <a:t>二</a:t>
            </a:r>
            <a:r>
              <a:rPr lang="zh-CN" altLang="zh-CN" sz="3600" b="1"/>
              <a:t>是坚持深化</a:t>
            </a:r>
            <a:r>
              <a:rPr lang="zh-CN" altLang="zh-CN" sz="3600" b="1"/>
              <a:t>改革</a:t>
            </a:r>
            <a:r>
              <a:rPr lang="zh-CN" altLang="zh-CN" sz="3600" b="1" smtClean="0"/>
              <a:t>；</a:t>
            </a:r>
            <a:endParaRPr lang="en-US" altLang="zh-CN" sz="3600" b="1" smtClean="0"/>
          </a:p>
          <a:p>
            <a:r>
              <a:rPr lang="zh-CN" altLang="zh-CN" sz="3600" b="1" smtClean="0"/>
              <a:t>三</a:t>
            </a:r>
            <a:r>
              <a:rPr lang="zh-CN" altLang="zh-CN" sz="3600" b="1"/>
              <a:t>是坚持</a:t>
            </a:r>
            <a:r>
              <a:rPr lang="zh-CN" altLang="zh-CN" sz="3600" b="1"/>
              <a:t>对外开放</a:t>
            </a:r>
            <a:r>
              <a:rPr lang="zh-CN" altLang="zh-CN" sz="3600" b="1" smtClean="0"/>
              <a:t>；</a:t>
            </a:r>
            <a:endParaRPr lang="en-US" altLang="zh-CN" sz="3600" b="1" smtClean="0"/>
          </a:p>
          <a:p>
            <a:r>
              <a:rPr lang="zh-CN" altLang="zh-CN" sz="3600" b="1" smtClean="0"/>
              <a:t>四</a:t>
            </a:r>
            <a:r>
              <a:rPr lang="zh-CN" altLang="zh-CN" sz="3600" b="1"/>
              <a:t>是坚持把创新作为引领发展的第一</a:t>
            </a:r>
            <a:r>
              <a:rPr lang="zh-CN" altLang="zh-CN" sz="3600" b="1"/>
              <a:t>动力</a:t>
            </a:r>
            <a:r>
              <a:rPr lang="zh-CN" altLang="zh-CN" sz="3600" b="1" smtClean="0"/>
              <a:t>；</a:t>
            </a:r>
            <a:endParaRPr lang="en-US" altLang="zh-CN" sz="3600" b="1" smtClean="0"/>
          </a:p>
          <a:p>
            <a:r>
              <a:rPr lang="zh-CN" altLang="zh-CN" sz="3600" b="1" smtClean="0"/>
              <a:t>五</a:t>
            </a:r>
            <a:r>
              <a:rPr lang="zh-CN" altLang="zh-CN" sz="3600" b="1"/>
              <a:t>是坚持</a:t>
            </a:r>
            <a:r>
              <a:rPr lang="en-US" altLang="zh-CN" sz="3600" b="1"/>
              <a:t>“</a:t>
            </a:r>
            <a:r>
              <a:rPr lang="zh-CN" altLang="zh-CN" sz="3600" b="1"/>
              <a:t>两个毫不动摇</a:t>
            </a:r>
            <a:r>
              <a:rPr lang="en-US" altLang="zh-CN" sz="3600" b="1"/>
              <a:t>”</a:t>
            </a:r>
            <a:r>
              <a:rPr lang="zh-CN" altLang="zh-CN" sz="3600" b="1" smtClean="0"/>
              <a:t>；</a:t>
            </a:r>
            <a:endParaRPr lang="en-US" altLang="zh-CN" sz="3600" b="1" smtClean="0"/>
          </a:p>
          <a:p>
            <a:r>
              <a:rPr lang="zh-CN" altLang="zh-CN" sz="3600" b="1" smtClean="0"/>
              <a:t>六</a:t>
            </a:r>
            <a:r>
              <a:rPr lang="zh-CN" altLang="zh-CN" sz="3600" b="1"/>
              <a:t>是坚持有效市场和有为政府更好</a:t>
            </a:r>
            <a:r>
              <a:rPr lang="zh-CN" altLang="zh-CN" sz="3600" b="1"/>
              <a:t>结合</a:t>
            </a:r>
            <a:r>
              <a:rPr lang="zh-CN" altLang="zh-CN" sz="3600" b="1" smtClean="0"/>
              <a:t>；</a:t>
            </a:r>
            <a:endParaRPr lang="en-US" altLang="zh-CN" sz="3600" b="1" smtClean="0"/>
          </a:p>
          <a:p>
            <a:r>
              <a:rPr lang="zh-CN" altLang="zh-CN" sz="3600" b="1" smtClean="0"/>
              <a:t>七</a:t>
            </a:r>
            <a:r>
              <a:rPr lang="zh-CN" altLang="zh-CN" sz="3600" b="1"/>
              <a:t>是坚持稳中求</a:t>
            </a:r>
            <a:r>
              <a:rPr lang="zh-CN" altLang="zh-CN" sz="3600" b="1"/>
              <a:t>进</a:t>
            </a:r>
            <a:r>
              <a:rPr lang="zh-CN" altLang="zh-CN" sz="3600" b="1" smtClean="0"/>
              <a:t>；</a:t>
            </a:r>
            <a:endParaRPr lang="en-US" altLang="zh-CN" sz="3600" b="1" smtClean="0"/>
          </a:p>
          <a:p>
            <a:r>
              <a:rPr lang="zh-CN" altLang="zh-CN" sz="3600" b="1" smtClean="0"/>
              <a:t>八</a:t>
            </a:r>
            <a:r>
              <a:rPr lang="zh-CN" altLang="zh-CN" sz="3600" b="1"/>
              <a:t>是坚持党的领导。</a:t>
            </a:r>
            <a:endParaRPr lang="zh-CN" altLang="en-US" sz="3600" b="1"/>
          </a:p>
        </p:txBody>
      </p:sp>
    </p:spTree>
    <p:extLst>
      <p:ext uri="{BB962C8B-B14F-4D97-AF65-F5344CB8AC3E}">
        <p14:creationId xmlns:p14="http://schemas.microsoft.com/office/powerpoint/2010/main" val="45200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 name="TextBox 7"/>
          <p:cNvSpPr>
            <a:spLocks noChangeArrowheads="1"/>
          </p:cNvSpPr>
          <p:nvPr/>
        </p:nvSpPr>
        <p:spPr bwMode="auto">
          <a:xfrm>
            <a:off x="4169932" y="3745303"/>
            <a:ext cx="4286489" cy="42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sz="900"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Professional custom all kinds of industry ppt template, this work belongs to fly impression design original, do not download after the network communication.</a:t>
            </a:r>
          </a:p>
        </p:txBody>
      </p:sp>
      <p:sp>
        <p:nvSpPr>
          <p:cNvPr id="40" name="TextBox 7"/>
          <p:cNvSpPr>
            <a:spLocks noChangeArrowheads="1"/>
          </p:cNvSpPr>
          <p:nvPr/>
        </p:nvSpPr>
        <p:spPr bwMode="auto">
          <a:xfrm>
            <a:off x="4980947" y="2881207"/>
            <a:ext cx="2664460" cy="7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4665" b="1" dirty="0">
                <a:gradFill>
                  <a:gsLst>
                    <a:gs pos="0">
                      <a:srgbClr val="E30000"/>
                    </a:gs>
                    <a:gs pos="100000">
                      <a:srgbClr val="760303"/>
                    </a:gs>
                  </a:gsLst>
                  <a:lin ang="5400000" scaled="0"/>
                </a:gradFill>
                <a:latin typeface="微软雅黑" panose="020B0503020204020204" charset="-122"/>
                <a:ea typeface="微软雅黑" panose="020B0503020204020204" charset="-122"/>
                <a:sym typeface="微软雅黑" panose="020B0503020204020204" charset="-122"/>
              </a:rPr>
              <a:t>谢谢观看</a:t>
            </a:r>
          </a:p>
        </p:txBody>
      </p:sp>
      <p:sp>
        <p:nvSpPr>
          <p:cNvPr id="41" name="TextBox 7"/>
          <p:cNvSpPr>
            <a:spLocks noChangeArrowheads="1"/>
          </p:cNvSpPr>
          <p:nvPr/>
        </p:nvSpPr>
        <p:spPr bwMode="auto">
          <a:xfrm>
            <a:off x="4524032" y="2374827"/>
            <a:ext cx="35782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665" dirty="0">
                <a:gradFill>
                  <a:gsLst>
                    <a:gs pos="0">
                      <a:srgbClr val="E30000"/>
                    </a:gs>
                    <a:gs pos="100000">
                      <a:srgbClr val="760303"/>
                    </a:gs>
                  </a:gsLst>
                  <a:lin ang="5400000" scaled="0"/>
                </a:gradFill>
                <a:latin typeface="微软雅黑" panose="020B0503020204020204" charset="-122"/>
                <a:ea typeface="微软雅黑" panose="020B0503020204020204" charset="-122"/>
                <a:cs typeface="LilyUPC" panose="020B0604020202020204" pitchFamily="34" charset="-34"/>
                <a:sym typeface="微软雅黑" panose="020B0503020204020204" charset="-122"/>
              </a:rPr>
              <a:t>THE BUSENESS PLAN</a:t>
            </a:r>
          </a:p>
        </p:txBody>
      </p:sp>
      <p:sp>
        <p:nvSpPr>
          <p:cNvPr id="6" name="矩形 5"/>
          <p:cNvSpPr/>
          <p:nvPr/>
        </p:nvSpPr>
        <p:spPr>
          <a:xfrm>
            <a:off x="3312291" y="3632657"/>
            <a:ext cx="309880" cy="46355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gradFill>
                <a:gsLst>
                  <a:gs pos="0">
                    <a:srgbClr val="E30000"/>
                  </a:gs>
                  <a:gs pos="100000">
                    <a:srgbClr val="760303"/>
                  </a:gs>
                </a:gsLst>
                <a:lin ang="5400000" scaled="0"/>
              </a:gradFill>
            </a:endParaRPr>
          </a:p>
        </p:txBody>
      </p:sp>
    </p:spTree>
  </p:cSld>
  <p:clrMapOvr>
    <a:masterClrMapping/>
  </p:clrMapOvr>
  <p:transition advTm="1773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1"/>
                                        </p:tgtEl>
                                        <p:attrNameLst>
                                          <p:attrName>style.visibility</p:attrName>
                                        </p:attrNameLst>
                                      </p:cBhvr>
                                      <p:to>
                                        <p:strVal val="visible"/>
                                      </p:to>
                                    </p:set>
                                    <p:set>
                                      <p:cBhvr>
                                        <p:cTn id="7" dur="114" fill="hold">
                                          <p:stCondLst>
                                            <p:cond delay="0"/>
                                          </p:stCondLst>
                                        </p:cTn>
                                        <p:tgtEl>
                                          <p:spTgt spid="41"/>
                                        </p:tgtEl>
                                        <p:attrNameLst>
                                          <p:attrName>style.rotation</p:attrName>
                                        </p:attrNameLst>
                                      </p:cBhvr>
                                      <p:to>
                                        <p:strVal val="-45.0"/>
                                      </p:to>
                                    </p:set>
                                    <p:anim calcmode="lin" valueType="num">
                                      <p:cBhvr>
                                        <p:cTn id="8" dur="114" fill="hold">
                                          <p:stCondLst>
                                            <p:cond delay="114"/>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1"/>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anim calcmode="lin" valueType="num">
                                      <p:cBhvr>
                                        <p:cTn id="1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0"/>
                                        </p:tgtEl>
                                      </p:cBhvr>
                                    </p:animEffect>
                                  </p:childTnLst>
                                </p:cTn>
                              </p:par>
                            </p:childTnLst>
                          </p:cTn>
                        </p:par>
                        <p:par>
                          <p:cTn id="20" fill="hold">
                            <p:stCondLst>
                              <p:cond delay="649"/>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39"/>
                                        </p:tgtEl>
                                        <p:attrNameLst>
                                          <p:attrName>style.visibility</p:attrName>
                                        </p:attrNameLst>
                                      </p:cBhvr>
                                      <p:to>
                                        <p:strVal val="visible"/>
                                      </p:to>
                                    </p:set>
                                    <p:animScale>
                                      <p:cBhvr>
                                        <p:cTn id="2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9"/>
                                        </p:tgtEl>
                                        <p:attrNameLst>
                                          <p:attrName>ppt_x</p:attrName>
                                          <p:attrName>ppt_y</p:attrName>
                                        </p:attrNameLst>
                                      </p:cBhvr>
                                    </p:animMotion>
                                    <p:animEffect transition="in" filter="fade">
                                      <p:cBhvr>
                                        <p:cTn id="2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992198" y="1373185"/>
            <a:ext cx="7290762" cy="4528952"/>
            <a:chOff x="3963425" y="1323923"/>
            <a:chExt cx="4568319" cy="3201168"/>
          </a:xfrm>
        </p:grpSpPr>
        <p:cxnSp>
          <p:nvCxnSpPr>
            <p:cNvPr id="95" name="Straight Connector 4"/>
            <p:cNvCxnSpPr/>
            <p:nvPr/>
          </p:nvCxnSpPr>
          <p:spPr>
            <a:xfrm>
              <a:off x="3963425" y="1323923"/>
              <a:ext cx="41101" cy="319793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4057983" y="2622767"/>
              <a:ext cx="4473761" cy="1902324"/>
              <a:chOff x="4057983" y="2622767"/>
              <a:chExt cx="4473761" cy="1902324"/>
            </a:xfrm>
          </p:grpSpPr>
          <p:sp>
            <p:nvSpPr>
              <p:cNvPr id="97" name="Line 18"/>
              <p:cNvSpPr>
                <a:spLocks noChangeShapeType="1"/>
              </p:cNvSpPr>
              <p:nvPr/>
            </p:nvSpPr>
            <p:spPr bwMode="auto">
              <a:xfrm>
                <a:off x="4057983" y="2622767"/>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prstClr val="black"/>
                  </a:solidFill>
                </a:endParaRPr>
              </a:p>
            </p:txBody>
          </p:sp>
          <p:sp>
            <p:nvSpPr>
              <p:cNvPr id="98" name="Line 19"/>
              <p:cNvSpPr>
                <a:spLocks noChangeShapeType="1"/>
              </p:cNvSpPr>
              <p:nvPr/>
            </p:nvSpPr>
            <p:spPr bwMode="auto">
              <a:xfrm>
                <a:off x="4074044" y="4525091"/>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prstClr val="black"/>
                  </a:solidFill>
                </a:endParaRPr>
              </a:p>
            </p:txBody>
          </p:sp>
        </p:grpSp>
      </p:grpSp>
      <p:sp>
        <p:nvSpPr>
          <p:cNvPr id="100" name="Rectangle 12"/>
          <p:cNvSpPr/>
          <p:nvPr/>
        </p:nvSpPr>
        <p:spPr>
          <a:xfrm>
            <a:off x="1143106" y="3235087"/>
            <a:ext cx="7279707" cy="2585323"/>
          </a:xfrm>
          <a:prstGeom prst="rect">
            <a:avLst/>
          </a:prstGeom>
        </p:spPr>
        <p:txBody>
          <a:bodyPr wrap="square" lIns="91440" tIns="45720" rIns="91440" bIns="45720">
            <a:spAutoFit/>
          </a:bodyPr>
          <a:lstStyle/>
          <a:p>
            <a:pPr>
              <a:lnSpc>
                <a:spcPct val="150000"/>
              </a:lnSpc>
            </a:pPr>
            <a:r>
              <a:rPr lang="zh-CN" altLang="zh-CN" b="1"/>
              <a:t>王晓晖介绍说，全会最重要的成果是审议通过了《中共中央关于党的百年奋斗重大成就和历史经验的决议》（以下简称《决议》）。全会通过的《决议》共七个部分，在内容摆布上有两个特点：第一个特点是这次主要总结党的百年奋斗重大成就和历史经验，第二个特点是突出中国特色社会主义新时代这个重点，用较大篇幅总结党的十八大以来的原创性思想、变革性实践、突破性进展和标志性成果。</a:t>
            </a:r>
            <a:endParaRPr lang="zh-CN" altLang="en-US" sz="1335" b="1" dirty="0">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101" name="Rectangle 13"/>
          <p:cNvSpPr/>
          <p:nvPr/>
        </p:nvSpPr>
        <p:spPr>
          <a:xfrm>
            <a:off x="1129263" y="1374712"/>
            <a:ext cx="7128065" cy="1754326"/>
          </a:xfrm>
          <a:prstGeom prst="rect">
            <a:avLst/>
          </a:prstGeom>
        </p:spPr>
        <p:txBody>
          <a:bodyPr wrap="square" lIns="91440" tIns="45720" rIns="91440" bIns="45720">
            <a:spAutoFit/>
          </a:bodyPr>
          <a:lstStyle/>
          <a:p>
            <a:pPr>
              <a:lnSpc>
                <a:spcPct val="150000"/>
              </a:lnSpc>
            </a:pPr>
            <a:r>
              <a:rPr lang="zh-CN" altLang="zh-CN" b="1"/>
              <a:t>中央宣传部分管日常工作的副部长王晓晖说，在建党百年之际，党中央召开六中全会，全面总结党的百年奋斗重大成就和历史经验，是郑重的历史性、战略性决策，体现了我们党重视和善于运用历史规律的高度政治自觉，体现了我们党牢记初心使命、继往开来的自信和担当。</a:t>
            </a:r>
            <a:endParaRPr lang="zh-CN" altLang="en-US" b="1" dirty="0">
              <a:sym typeface="微软雅黑" panose="020B0503020204020204" charset="-122"/>
            </a:endParaRPr>
          </a:p>
        </p:txBody>
      </p:sp>
      <p:grpSp>
        <p:nvGrpSpPr>
          <p:cNvPr id="124" name="组合 123"/>
          <p:cNvGrpSpPr/>
          <p:nvPr/>
        </p:nvGrpSpPr>
        <p:grpSpPr>
          <a:xfrm>
            <a:off x="8508126" y="1228487"/>
            <a:ext cx="3384550" cy="2006600"/>
            <a:chOff x="3073918" y="203757"/>
            <a:chExt cx="1017887" cy="491907"/>
          </a:xfrm>
        </p:grpSpPr>
        <p:sp>
          <p:nvSpPr>
            <p:cNvPr id="126"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27"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3" name="组合 2"/>
          <p:cNvGrpSpPr/>
          <p:nvPr/>
        </p:nvGrpSpPr>
        <p:grpSpPr>
          <a:xfrm>
            <a:off x="8508126" y="3687434"/>
            <a:ext cx="3384550" cy="2006600"/>
            <a:chOff x="3073918" y="203757"/>
            <a:chExt cx="1017887" cy="491907"/>
          </a:xfrm>
        </p:grpSpPr>
        <p:sp>
          <p:nvSpPr>
            <p:cNvPr id="4"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324" y="1415393"/>
            <a:ext cx="2781453" cy="163137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172" y="3925740"/>
            <a:ext cx="2994458" cy="1529981"/>
          </a:xfrm>
          <a:prstGeom prst="rect">
            <a:avLst/>
          </a:prstGeom>
        </p:spPr>
      </p:pic>
    </p:spTree>
  </p:cSld>
  <p:clrMapOvr>
    <a:masterClrMapping/>
  </p:clrMapOvr>
  <p:transition advTm="622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left)">
                                      <p:cBhvr>
                                        <p:cTn id="12" dur="500"/>
                                        <p:tgtEl>
                                          <p:spTgt spid="10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left)">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774412" y="3222110"/>
            <a:ext cx="9561834" cy="3105538"/>
            <a:chOff x="3963425" y="1323923"/>
            <a:chExt cx="4482800" cy="3201168"/>
          </a:xfrm>
        </p:grpSpPr>
        <p:cxnSp>
          <p:nvCxnSpPr>
            <p:cNvPr id="95" name="Straight Connector 4"/>
            <p:cNvCxnSpPr/>
            <p:nvPr/>
          </p:nvCxnSpPr>
          <p:spPr>
            <a:xfrm>
              <a:off x="3963425" y="1323923"/>
              <a:ext cx="25100" cy="320116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8" name="Line 19"/>
            <p:cNvSpPr>
              <a:spLocks noChangeShapeType="1"/>
            </p:cNvSpPr>
            <p:nvPr/>
          </p:nvSpPr>
          <p:spPr bwMode="auto">
            <a:xfrm>
              <a:off x="3988525" y="4525091"/>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prstClr val="black"/>
                </a:solidFill>
              </a:endParaRPr>
            </a:p>
          </p:txBody>
        </p:sp>
      </p:grpSp>
      <p:sp>
        <p:nvSpPr>
          <p:cNvPr id="100" name="Rectangle 12"/>
          <p:cNvSpPr/>
          <p:nvPr/>
        </p:nvSpPr>
        <p:spPr>
          <a:xfrm>
            <a:off x="1039588" y="3375329"/>
            <a:ext cx="9430292" cy="2799100"/>
          </a:xfrm>
          <a:prstGeom prst="rect">
            <a:avLst/>
          </a:prstGeom>
        </p:spPr>
        <p:txBody>
          <a:bodyPr wrap="square" lIns="91440" tIns="45720" rIns="91440" bIns="45720">
            <a:spAutoFit/>
          </a:bodyPr>
          <a:lstStyle/>
          <a:p>
            <a:pPr>
              <a:lnSpc>
                <a:spcPct val="150000"/>
              </a:lnSpc>
            </a:pPr>
            <a:r>
              <a:rPr lang="en-US" altLang="zh-CN" sz="2400" b="1"/>
              <a:t>“</a:t>
            </a:r>
            <a:r>
              <a:rPr lang="zh-CN" altLang="zh-CN" sz="2400" b="1"/>
              <a:t>党的十九届六中全会是在重要历史关头召开的一次具有重大历史意义的会议。</a:t>
            </a:r>
            <a:r>
              <a:rPr lang="en-US" altLang="zh-CN" sz="2400" b="1"/>
              <a:t>”</a:t>
            </a:r>
            <a:r>
              <a:rPr lang="zh-CN" altLang="zh-CN" sz="2400" b="1"/>
              <a:t>王晓晖说，全会审议通过的《决议》通篇融汇了百年来中国共产党践行为中国人民谋幸福、为中华民族谋复兴的初心使命所进行的奋斗、牺牲和创造，深刻揭示了</a:t>
            </a:r>
            <a:r>
              <a:rPr lang="en-US" altLang="zh-CN" sz="2400" b="1"/>
              <a:t>“</a:t>
            </a:r>
            <a:r>
              <a:rPr lang="zh-CN" altLang="zh-CN" sz="2400" b="1"/>
              <a:t>过去我们为什么能够成功、未来我们怎样才能继续成功</a:t>
            </a:r>
            <a:r>
              <a:rPr lang="en-US" altLang="zh-CN" sz="2400" b="1"/>
              <a:t>”</a:t>
            </a:r>
            <a:r>
              <a:rPr lang="zh-CN" altLang="zh-CN" sz="2400" b="1"/>
              <a:t>。</a:t>
            </a:r>
            <a:endParaRPr lang="zh-CN" altLang="en-US" b="1" dirty="0">
              <a:solidFill>
                <a:prstClr val="black"/>
              </a:solidFill>
              <a:latin typeface="微软雅黑" panose="020B0503020204020204" charset="-122"/>
              <a:ea typeface="微软雅黑" panose="020B0503020204020204" charset="-122"/>
              <a:sym typeface="微软雅黑" panose="020B0503020204020204" charset="-122"/>
            </a:endParaRPr>
          </a:p>
        </p:txBody>
      </p:sp>
      <p:grpSp>
        <p:nvGrpSpPr>
          <p:cNvPr id="124" name="组合 123"/>
          <p:cNvGrpSpPr/>
          <p:nvPr/>
        </p:nvGrpSpPr>
        <p:grpSpPr>
          <a:xfrm>
            <a:off x="3643518" y="227798"/>
            <a:ext cx="4576938" cy="2979446"/>
            <a:chOff x="3073918" y="203757"/>
            <a:chExt cx="1017887" cy="491907"/>
          </a:xfrm>
        </p:grpSpPr>
        <p:sp>
          <p:nvSpPr>
            <p:cNvPr id="126"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27"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692" y="369686"/>
            <a:ext cx="3761368" cy="2550671"/>
          </a:xfrm>
          <a:prstGeom prst="rect">
            <a:avLst/>
          </a:prstGeom>
        </p:spPr>
      </p:pic>
    </p:spTree>
    <p:extLst>
      <p:ext uri="{BB962C8B-B14F-4D97-AF65-F5344CB8AC3E}">
        <p14:creationId xmlns:p14="http://schemas.microsoft.com/office/powerpoint/2010/main" val="2760016947"/>
      </p:ext>
    </p:extLst>
  </p:cSld>
  <p:clrMapOvr>
    <a:masterClrMapping/>
  </p:clrMapOvr>
  <p:transition advTm="6225">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left)">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a:spLocks noChangeAspect="1"/>
          </p:cNvSpPr>
          <p:nvPr/>
        </p:nvSpPr>
        <p:spPr>
          <a:xfrm rot="16200000">
            <a:off x="2523075" y="3202347"/>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4" name="六边形 3"/>
          <p:cNvSpPr>
            <a:spLocks noChangeAspect="1"/>
          </p:cNvSpPr>
          <p:nvPr/>
        </p:nvSpPr>
        <p:spPr>
          <a:xfrm rot="16200000">
            <a:off x="627600" y="3800305"/>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5" name="六边形 4"/>
          <p:cNvSpPr>
            <a:spLocks noChangeAspect="1"/>
          </p:cNvSpPr>
          <p:nvPr/>
        </p:nvSpPr>
        <p:spPr>
          <a:xfrm rot="16200000">
            <a:off x="555634" y="1732323"/>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6" name="文本框 9"/>
          <p:cNvSpPr/>
          <p:nvPr/>
        </p:nvSpPr>
        <p:spPr bwMode="auto">
          <a:xfrm>
            <a:off x="954624" y="1695281"/>
            <a:ext cx="1905000" cy="2209800"/>
          </a:xfrm>
          <a:custGeom>
            <a:avLst/>
            <a:gdLst>
              <a:gd name="T0" fmla="*/ 660838 w 1427586"/>
              <a:gd name="T1" fmla="*/ 354626 h 1656000"/>
              <a:gd name="T2" fmla="*/ 545928 w 1427586"/>
              <a:gd name="T3" fmla="*/ 375865 h 1656000"/>
              <a:gd name="T4" fmla="*/ 468051 w 1427586"/>
              <a:gd name="T5" fmla="*/ 438493 h 1656000"/>
              <a:gd name="T6" fmla="*/ 430474 w 1427586"/>
              <a:gd name="T7" fmla="*/ 522634 h 1656000"/>
              <a:gd name="T8" fmla="*/ 422849 w 1427586"/>
              <a:gd name="T9" fmla="*/ 639450 h 1656000"/>
              <a:gd name="T10" fmla="*/ 422849 w 1427586"/>
              <a:gd name="T11" fmla="*/ 671581 h 1656000"/>
              <a:gd name="T12" fmla="*/ 619993 w 1427586"/>
              <a:gd name="T13" fmla="*/ 671581 h 1656000"/>
              <a:gd name="T14" fmla="*/ 619993 w 1427586"/>
              <a:gd name="T15" fmla="*/ 587713 h 1656000"/>
              <a:gd name="T16" fmla="*/ 632264 w 1427586"/>
              <a:gd name="T17" fmla="*/ 509835 h 1656000"/>
              <a:gd name="T18" fmla="*/ 669620 w 1427586"/>
              <a:gd name="T19" fmla="*/ 490230 h 1656000"/>
              <a:gd name="T20" fmla="*/ 706976 w 1427586"/>
              <a:gd name="T21" fmla="*/ 507930 h 1656000"/>
              <a:gd name="T22" fmla="*/ 719246 w 1427586"/>
              <a:gd name="T23" fmla="*/ 561572 h 1656000"/>
              <a:gd name="T24" fmla="*/ 678674 w 1427586"/>
              <a:gd name="T25" fmla="*/ 692004 h 1656000"/>
              <a:gd name="T26" fmla="*/ 422986 w 1427586"/>
              <a:gd name="T27" fmla="*/ 1127408 h 1656000"/>
              <a:gd name="T28" fmla="*/ 422849 w 1427586"/>
              <a:gd name="T29" fmla="*/ 1253210 h 1656000"/>
              <a:gd name="T30" fmla="*/ 906996 w 1427586"/>
              <a:gd name="T31" fmla="*/ 1253210 h 1656000"/>
              <a:gd name="T32" fmla="*/ 906996 w 1427586"/>
              <a:gd name="T33" fmla="*/ 1102901 h 1656000"/>
              <a:gd name="T34" fmla="*/ 665722 w 1427586"/>
              <a:gd name="T35" fmla="*/ 1102901 h 1656000"/>
              <a:gd name="T36" fmla="*/ 888747 w 1427586"/>
              <a:gd name="T37" fmla="*/ 744556 h 1656000"/>
              <a:gd name="T38" fmla="*/ 926601 w 1427586"/>
              <a:gd name="T39" fmla="*/ 584445 h 1656000"/>
              <a:gd name="T40" fmla="*/ 859343 w 1427586"/>
              <a:gd name="T41" fmla="*/ 419705 h 1656000"/>
              <a:gd name="T42" fmla="*/ 660838 w 1427586"/>
              <a:gd name="T43" fmla="*/ 354626 h 1656000"/>
              <a:gd name="T44" fmla="*/ 714375 w 1427586"/>
              <a:gd name="T45" fmla="*/ 0 h 1656000"/>
              <a:gd name="T46" fmla="*/ 1428750 w 1427586"/>
              <a:gd name="T47" fmla="*/ 357187 h 1656000"/>
              <a:gd name="T48" fmla="*/ 1428750 w 1427586"/>
              <a:gd name="T49" fmla="*/ 1300162 h 1656000"/>
              <a:gd name="T50" fmla="*/ 714375 w 1427586"/>
              <a:gd name="T51" fmla="*/ 1657350 h 1656000"/>
              <a:gd name="T52" fmla="*/ 0 w 1427586"/>
              <a:gd name="T53" fmla="*/ 1300162 h 1656000"/>
              <a:gd name="T54" fmla="*/ 0 w 1427586"/>
              <a:gd name="T55" fmla="*/ 357187 h 1656000"/>
              <a:gd name="T56" fmla="*/ 714375 w 1427586"/>
              <a:gd name="T57" fmla="*/ 0 h 1656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7586" h="1656000">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35">
              <a:solidFill>
                <a:schemeClr val="tx1"/>
              </a:solidFill>
              <a:latin typeface="微软雅黑" panose="020B0503020204020204" charset="-122"/>
              <a:ea typeface="微软雅黑" panose="020B0503020204020204" charset="-122"/>
            </a:endParaRPr>
          </a:p>
        </p:txBody>
      </p:sp>
      <p:sp>
        <p:nvSpPr>
          <p:cNvPr id="9" name="文本框 8"/>
          <p:cNvSpPr txBox="1"/>
          <p:nvPr/>
        </p:nvSpPr>
        <p:spPr bwMode="auto">
          <a:xfrm>
            <a:off x="3557016" y="1705568"/>
            <a:ext cx="8424672" cy="286232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全会</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强调</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两个确立</a:t>
            </a:r>
            <a:r>
              <a:rPr lang="en-US"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，对新时代党和国家事业发展、对推进中华民族伟大复兴历史进程具有决定性意义</a:t>
            </a:r>
          </a:p>
        </p:txBody>
      </p:sp>
    </p:spTree>
  </p:cSld>
  <p:clrMapOvr>
    <a:masterClrMapping/>
  </p:clrMapOvr>
  <p:transition advTm="365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grpId="1" nodeType="withEffect">
                                  <p:stCondLst>
                                    <p:cond delay="200"/>
                                  </p:stCondLst>
                                  <p:childTnLst>
                                    <p:animScale>
                                      <p:cBhvr>
                                        <p:cTn id="11" dur="250" fill="hold"/>
                                        <p:tgtEl>
                                          <p:spTgt spid="6"/>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6"/>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fill="hold"/>
                                        <p:tgtEl>
                                          <p:spTgt spid="2"/>
                                        </p:tgtEl>
                                        <p:attrNameLst>
                                          <p:attrName>ppt_x</p:attrName>
                                        </p:attrNameLst>
                                      </p:cBhvr>
                                      <p:tavLst>
                                        <p:tav tm="0">
                                          <p:val>
                                            <p:strVal val="1+#ppt_w/2"/>
                                          </p:val>
                                        </p:tav>
                                        <p:tav tm="100000">
                                          <p:val>
                                            <p:strVal val="#ppt_x"/>
                                          </p:val>
                                        </p:tav>
                                      </p:tavLst>
                                    </p:anim>
                                    <p:anim calcmode="lin" valueType="num">
                                      <p:cBhvr additive="base">
                                        <p:cTn id="18" dur="4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400" fill="hold"/>
                                        <p:tgtEl>
                                          <p:spTgt spid="5"/>
                                        </p:tgtEl>
                                        <p:attrNameLst>
                                          <p:attrName>ppt_x</p:attrName>
                                        </p:attrNameLst>
                                      </p:cBhvr>
                                      <p:tavLst>
                                        <p:tav tm="0">
                                          <p:val>
                                            <p:strVal val="0-#ppt_w/2"/>
                                          </p:val>
                                        </p:tav>
                                        <p:tav tm="100000">
                                          <p:val>
                                            <p:strVal val="#ppt_x"/>
                                          </p:val>
                                        </p:tav>
                                      </p:tavLst>
                                    </p:anim>
                                    <p:anim calcmode="lin" valueType="num">
                                      <p:cBhvr additive="base">
                                        <p:cTn id="22" dur="4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400" fill="hold"/>
                                        <p:tgtEl>
                                          <p:spTgt spid="4"/>
                                        </p:tgtEl>
                                        <p:attrNameLst>
                                          <p:attrName>ppt_x</p:attrName>
                                        </p:attrNameLst>
                                      </p:cBhvr>
                                      <p:tavLst>
                                        <p:tav tm="0">
                                          <p:val>
                                            <p:strVal val="0-#ppt_w/2"/>
                                          </p:val>
                                        </p:tav>
                                        <p:tav tm="100000">
                                          <p:val>
                                            <p:strVal val="#ppt_x"/>
                                          </p:val>
                                        </p:tav>
                                      </p:tavLst>
                                    </p:anim>
                                    <p:anim calcmode="lin" valueType="num">
                                      <p:cBhvr additive="base">
                                        <p:cTn id="26" dur="4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200"/>
                            </p:stCondLst>
                            <p:childTnLst>
                              <p:par>
                                <p:cTn id="28" presetID="2" presetClass="entr" presetSubtype="1"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6" grpId="1" bldLvl="0" animBg="1"/>
      <p:bldP spid="6" grpId="2"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24958" y="2308049"/>
            <a:ext cx="4662052" cy="2919158"/>
            <a:chOff x="652898" y="2308049"/>
            <a:chExt cx="4662052" cy="2919158"/>
          </a:xfrm>
        </p:grpSpPr>
        <p:sp>
          <p:nvSpPr>
            <p:cNvPr id="4" name="矩形 3"/>
            <p:cNvSpPr/>
            <p:nvPr/>
          </p:nvSpPr>
          <p:spPr>
            <a:xfrm>
              <a:off x="5168900" y="2308049"/>
              <a:ext cx="146050" cy="291915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0030101010101" charset="-122"/>
                <a:ea typeface="黑体" panose="02010600030101010101" charset="-122"/>
              </a:endParaRPr>
            </a:p>
          </p:txBody>
        </p:sp>
        <p:pic>
          <p:nvPicPr>
            <p:cNvPr id="6" name="图片 5" descr="C:\Users\Administrator\Desktop\爱国\QQ截图20170120001237.jpgQQ截图20170120001237"/>
            <p:cNvPicPr>
              <a:picLocks noChangeAspect="1"/>
            </p:cNvPicPr>
            <p:nvPr/>
          </p:nvPicPr>
          <p:blipFill>
            <a:blip r:embed="rId3"/>
            <a:srcRect/>
            <a:stretch>
              <a:fillRect/>
            </a:stretch>
          </p:blipFill>
          <p:spPr>
            <a:xfrm>
              <a:off x="744384" y="2308049"/>
              <a:ext cx="4316095" cy="2919095"/>
            </a:xfrm>
            <a:prstGeom prst="rect">
              <a:avLst/>
            </a:prstGeom>
          </p:spPr>
        </p:pic>
        <p:sp>
          <p:nvSpPr>
            <p:cNvPr id="7" name="矩形 6"/>
            <p:cNvSpPr/>
            <p:nvPr/>
          </p:nvSpPr>
          <p:spPr>
            <a:xfrm flipH="1">
              <a:off x="1535652" y="4245986"/>
              <a:ext cx="3499757" cy="92072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0030101010101" charset="-122"/>
                <a:ea typeface="黑体" panose="02010600030101010101" charset="-122"/>
              </a:endParaRPr>
            </a:p>
          </p:txBody>
        </p:sp>
        <p:sp>
          <p:nvSpPr>
            <p:cNvPr id="10" name="KSO_Shape"/>
            <p:cNvSpPr/>
            <p:nvPr/>
          </p:nvSpPr>
          <p:spPr bwMode="auto">
            <a:xfrm>
              <a:off x="652898" y="4316069"/>
              <a:ext cx="824702" cy="432968"/>
            </a:xfrm>
            <a:custGeom>
              <a:avLst/>
              <a:gdLst>
                <a:gd name="T0" fmla="*/ 2147483646 w 443"/>
                <a:gd name="T1" fmla="*/ 2147483646 h 232"/>
                <a:gd name="T2" fmla="*/ 2147483646 w 443"/>
                <a:gd name="T3" fmla="*/ 2147483646 h 232"/>
                <a:gd name="T4" fmla="*/ 2147483646 w 443"/>
                <a:gd name="T5" fmla="*/ 2147483646 h 232"/>
                <a:gd name="T6" fmla="*/ 2147483646 w 443"/>
                <a:gd name="T7" fmla="*/ 2147483646 h 232"/>
                <a:gd name="T8" fmla="*/ 2147483646 w 443"/>
                <a:gd name="T9" fmla="*/ 2147483646 h 232"/>
                <a:gd name="T10" fmla="*/ 2147483646 w 443"/>
                <a:gd name="T11" fmla="*/ 2147483646 h 232"/>
                <a:gd name="T12" fmla="*/ 2147483646 w 443"/>
                <a:gd name="T13" fmla="*/ 0 h 232"/>
                <a:gd name="T14" fmla="*/ 2147483646 w 443"/>
                <a:gd name="T15" fmla="*/ 2147483646 h 232"/>
                <a:gd name="T16" fmla="*/ 2147483646 w 443"/>
                <a:gd name="T17" fmla="*/ 2147483646 h 232"/>
                <a:gd name="T18" fmla="*/ 2147483646 w 443"/>
                <a:gd name="T19" fmla="*/ 2147483646 h 232"/>
                <a:gd name="T20" fmla="*/ 2147483646 w 443"/>
                <a:gd name="T21" fmla="*/ 2147483646 h 232"/>
                <a:gd name="T22" fmla="*/ 2147483646 w 443"/>
                <a:gd name="T23" fmla="*/ 2147483646 h 232"/>
                <a:gd name="T24" fmla="*/ 2147483646 w 443"/>
                <a:gd name="T25" fmla="*/ 2147483646 h 232"/>
                <a:gd name="T26" fmla="*/ 2147483646 w 443"/>
                <a:gd name="T27" fmla="*/ 2147483646 h 232"/>
                <a:gd name="T28" fmla="*/ 2147483646 w 443"/>
                <a:gd name="T29" fmla="*/ 2147483646 h 232"/>
                <a:gd name="T30" fmla="*/ 0 w 443"/>
                <a:gd name="T31" fmla="*/ 2147483646 h 232"/>
                <a:gd name="T32" fmla="*/ 2147483646 w 443"/>
                <a:gd name="T33" fmla="*/ 2147483646 h 232"/>
                <a:gd name="T34" fmla="*/ 2147483646 w 443"/>
                <a:gd name="T35" fmla="*/ 2147483646 h 232"/>
                <a:gd name="T36" fmla="*/ 2147483646 w 443"/>
                <a:gd name="T37" fmla="*/ 2147483646 h 232"/>
                <a:gd name="T38" fmla="*/ 2147483646 w 443"/>
                <a:gd name="T39" fmla="*/ 2147483646 h 232"/>
                <a:gd name="T40" fmla="*/ 2147483646 w 443"/>
                <a:gd name="T41" fmla="*/ 2147483646 h 232"/>
                <a:gd name="T42" fmla="*/ 2147483646 w 443"/>
                <a:gd name="T43" fmla="*/ 2147483646 h 232"/>
                <a:gd name="T44" fmla="*/ 2147483646 w 443"/>
                <a:gd name="T45" fmla="*/ 2147483646 h 232"/>
                <a:gd name="T46" fmla="*/ 2147483646 w 443"/>
                <a:gd name="T47" fmla="*/ 2147483646 h 232"/>
                <a:gd name="T48" fmla="*/ 2147483646 w 443"/>
                <a:gd name="T49" fmla="*/ 2147483646 h 232"/>
                <a:gd name="T50" fmla="*/ 2147483646 w 443"/>
                <a:gd name="T51" fmla="*/ 2147483646 h 232"/>
                <a:gd name="T52" fmla="*/ 2147483646 w 443"/>
                <a:gd name="T53" fmla="*/ 2147483646 h 232"/>
                <a:gd name="T54" fmla="*/ 2147483646 w 443"/>
                <a:gd name="T55" fmla="*/ 2147483646 h 232"/>
                <a:gd name="T56" fmla="*/ 2147483646 w 443"/>
                <a:gd name="T57" fmla="*/ 2147483646 h 232"/>
                <a:gd name="T58" fmla="*/ 2147483646 w 443"/>
                <a:gd name="T59" fmla="*/ 2147483646 h 232"/>
                <a:gd name="T60" fmla="*/ 2147483646 w 443"/>
                <a:gd name="T61" fmla="*/ 2147483646 h 232"/>
                <a:gd name="T62" fmla="*/ 2147483646 w 443"/>
                <a:gd name="T63" fmla="*/ 2147483646 h 232"/>
                <a:gd name="T64" fmla="*/ 2147483646 w 443"/>
                <a:gd name="T65" fmla="*/ 2147483646 h 232"/>
                <a:gd name="T66" fmla="*/ 2147483646 w 443"/>
                <a:gd name="T67" fmla="*/ 2147483646 h 232"/>
                <a:gd name="T68" fmla="*/ 2147483646 w 443"/>
                <a:gd name="T69" fmla="*/ 2147483646 h 232"/>
                <a:gd name="T70" fmla="*/ 2147483646 w 443"/>
                <a:gd name="T71" fmla="*/ 2147483646 h 232"/>
                <a:gd name="T72" fmla="*/ 2147483646 w 443"/>
                <a:gd name="T73" fmla="*/ 2147483646 h 232"/>
                <a:gd name="T74" fmla="*/ 2147483646 w 443"/>
                <a:gd name="T75" fmla="*/ 2147483646 h 232"/>
                <a:gd name="T76" fmla="*/ 2147483646 w 443"/>
                <a:gd name="T77" fmla="*/ 2147483646 h 232"/>
                <a:gd name="T78" fmla="*/ 2147483646 w 443"/>
                <a:gd name="T79" fmla="*/ 2147483646 h 232"/>
                <a:gd name="T80" fmla="*/ 2147483646 w 443"/>
                <a:gd name="T81" fmla="*/ 2147483646 h 232"/>
                <a:gd name="T82" fmla="*/ 2147483646 w 443"/>
                <a:gd name="T83" fmla="*/ 2147483646 h 232"/>
                <a:gd name="T84" fmla="*/ 2147483646 w 443"/>
                <a:gd name="T85" fmla="*/ 2147483646 h 232"/>
                <a:gd name="T86" fmla="*/ 2147483646 w 443"/>
                <a:gd name="T87" fmla="*/ 2147483646 h 232"/>
                <a:gd name="T88" fmla="*/ 2147483646 w 443"/>
                <a:gd name="T89" fmla="*/ 2147483646 h 232"/>
                <a:gd name="T90" fmla="*/ 2147483646 w 443"/>
                <a:gd name="T91" fmla="*/ 2147483646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bg1"/>
            </a:solidFill>
            <a:ln>
              <a:noFill/>
            </a:ln>
          </p:spPr>
          <p:txBody>
            <a:bodyPr anchor="ctr"/>
            <a:lstStyle/>
            <a:p>
              <a:endParaRPr lang="zh-CN" altLang="en-US">
                <a:latin typeface="黑体" panose="02010600030101010101" charset="-122"/>
                <a:ea typeface="黑体" panose="02010600030101010101" charset="-122"/>
              </a:endParaRPr>
            </a:p>
          </p:txBody>
        </p:sp>
        <p:sp>
          <p:nvSpPr>
            <p:cNvPr id="11" name="文本框 10"/>
            <p:cNvSpPr txBox="1"/>
            <p:nvPr/>
          </p:nvSpPr>
          <p:spPr>
            <a:xfrm>
              <a:off x="1602396" y="4508227"/>
              <a:ext cx="3499758" cy="396240"/>
            </a:xfrm>
            <a:prstGeom prst="rect">
              <a:avLst/>
            </a:prstGeom>
            <a:noFill/>
          </p:spPr>
          <p:txBody>
            <a:bodyPr wrap="square" rtlCol="0">
              <a:spAutoFit/>
            </a:bodyPr>
            <a:lstStyle/>
            <a:p>
              <a:pPr algn="dist"/>
              <a:r>
                <a:rPr lang="zh-CN" altLang="en-US" sz="2000" b="1" smtClean="0">
                  <a:solidFill>
                    <a:schemeClr val="bg1"/>
                  </a:solidFill>
                  <a:latin typeface="黑体" panose="02010600030101010101" charset="-122"/>
                  <a:ea typeface="黑体" panose="02010600030101010101" charset="-122"/>
                </a:rPr>
                <a:t>全会强调“两个确立”</a:t>
              </a:r>
              <a:endParaRPr sz="2000" b="1" dirty="0">
                <a:solidFill>
                  <a:schemeClr val="bg1"/>
                </a:solidFill>
                <a:latin typeface="黑体" panose="02010600030101010101" charset="-122"/>
                <a:ea typeface="黑体" panose="02010600030101010101" charset="-122"/>
              </a:endParaRPr>
            </a:p>
          </p:txBody>
        </p:sp>
      </p:grpSp>
      <p:sp>
        <p:nvSpPr>
          <p:cNvPr id="14" name="文本框 13"/>
          <p:cNvSpPr txBox="1"/>
          <p:nvPr/>
        </p:nvSpPr>
        <p:spPr>
          <a:xfrm>
            <a:off x="5420500" y="2058165"/>
            <a:ext cx="6494131" cy="3108543"/>
          </a:xfrm>
          <a:prstGeom prst="rect">
            <a:avLst/>
          </a:prstGeom>
          <a:noFill/>
        </p:spPr>
        <p:txBody>
          <a:bodyPr wrap="square" rtlCol="0">
            <a:spAutoFit/>
          </a:bodyPr>
          <a:lstStyle/>
          <a:p>
            <a:r>
              <a:rPr lang="zh-CN" altLang="zh-CN" sz="2800" b="1"/>
              <a:t>全会公报指出，</a:t>
            </a:r>
            <a:r>
              <a:rPr lang="zh-CN" altLang="zh-CN" sz="2800" b="1">
                <a:solidFill>
                  <a:srgbClr val="FF0000"/>
                </a:solidFill>
              </a:rPr>
              <a:t>党确立</a:t>
            </a:r>
            <a:r>
              <a:rPr lang="zh-CN" altLang="zh-CN" sz="2800" b="1"/>
              <a:t>习近平同志党中央的核心、全党的核心地位，</a:t>
            </a:r>
            <a:r>
              <a:rPr lang="zh-CN" altLang="zh-CN" sz="2800" b="1">
                <a:solidFill>
                  <a:srgbClr val="FF0000"/>
                </a:solidFill>
              </a:rPr>
              <a:t>确立</a:t>
            </a:r>
            <a:r>
              <a:rPr lang="zh-CN" altLang="zh-CN" sz="2800" b="1"/>
              <a:t>习近平新时代中国特色社会主义思想的指导地位，反映了全党全军全国各族人民共同心愿，对新时代党和国家事业发展、对推进中华民族伟大复兴历史进程具有决定性意义。</a:t>
            </a:r>
          </a:p>
        </p:txBody>
      </p:sp>
      <p:sp>
        <p:nvSpPr>
          <p:cNvPr id="15" name="矩形 14"/>
          <p:cNvSpPr/>
          <p:nvPr/>
        </p:nvSpPr>
        <p:spPr>
          <a:xfrm>
            <a:off x="5827482" y="5166708"/>
            <a:ext cx="5827487" cy="45719"/>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黑体" panose="02010600030101010101" charset="-122"/>
              <a:ea typeface="黑体" panose="02010600030101010101" charset="-122"/>
            </a:endParaRPr>
          </a:p>
        </p:txBody>
      </p:sp>
      <p:sp>
        <p:nvSpPr>
          <p:cNvPr id="7170" name="Text Box 2"/>
          <p:cNvSpPr txBox="1">
            <a:spLocks noChangeArrowheads="1"/>
          </p:cNvSpPr>
          <p:nvPr/>
        </p:nvSpPr>
        <p:spPr bwMode="auto">
          <a:xfrm>
            <a:off x="3623682" y="627852"/>
            <a:ext cx="49899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4000" b="1" smtClean="0">
                <a:solidFill>
                  <a:schemeClr val="tx1"/>
                </a:solidFill>
                <a:latin typeface="黑体" panose="02010600030101010101" charset="-122"/>
                <a:ea typeface="黑体" panose="02010600030101010101" charset="-122"/>
              </a:rPr>
              <a:t>“两个确立”</a:t>
            </a:r>
            <a:endParaRPr lang="zh-CN" altLang="zh-CN" sz="4000" b="1">
              <a:solidFill>
                <a:schemeClr val="tx1"/>
              </a:solidFill>
              <a:latin typeface="黑体" panose="02010600030101010101" charset="-122"/>
              <a:ea typeface="黑体" panose="02010600030101010101" charset="-122"/>
            </a:endParaRPr>
          </a:p>
        </p:txBody>
      </p:sp>
    </p:spTree>
  </p:cSld>
  <p:clrMapOvr>
    <a:masterClrMapping/>
  </p:clrMapOvr>
  <p:transition advTm="1544">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303619" y="3440006"/>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408144" y="4037964"/>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336178" y="1969982"/>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0" name="文本框 9"/>
          <p:cNvSpPr/>
          <p:nvPr/>
        </p:nvSpPr>
        <p:spPr bwMode="auto">
          <a:xfrm>
            <a:off x="735168" y="1932940"/>
            <a:ext cx="1905000" cy="2209800"/>
          </a:xfrm>
          <a:custGeom>
            <a:avLst/>
            <a:gdLst>
              <a:gd name="T0" fmla="*/ 648308 w 1427586"/>
              <a:gd name="T1" fmla="*/ 354081 h 1656000"/>
              <a:gd name="T2" fmla="*/ 464779 w 1427586"/>
              <a:gd name="T3" fmla="*/ 398466 h 1656000"/>
              <a:gd name="T4" fmla="*/ 407052 w 1427586"/>
              <a:gd name="T5" fmla="*/ 569197 h 1656000"/>
              <a:gd name="T6" fmla="*/ 407052 w 1427586"/>
              <a:gd name="T7" fmla="*/ 644351 h 1656000"/>
              <a:gd name="T8" fmla="*/ 627069 w 1427586"/>
              <a:gd name="T9" fmla="*/ 644351 h 1656000"/>
              <a:gd name="T10" fmla="*/ 627069 w 1427586"/>
              <a:gd name="T11" fmla="*/ 571920 h 1656000"/>
              <a:gd name="T12" fmla="*/ 635510 w 1427586"/>
              <a:gd name="T13" fmla="*/ 505751 h 1656000"/>
              <a:gd name="T14" fmla="*/ 666824 w 1427586"/>
              <a:gd name="T15" fmla="*/ 490230 h 1656000"/>
              <a:gd name="T16" fmla="*/ 696504 w 1427586"/>
              <a:gd name="T17" fmla="*/ 504934 h 1656000"/>
              <a:gd name="T18" fmla="*/ 706035 w 1427586"/>
              <a:gd name="T19" fmla="*/ 565929 h 1656000"/>
              <a:gd name="T20" fmla="*/ 706035 w 1427586"/>
              <a:gd name="T21" fmla="*/ 614943 h 1656000"/>
              <a:gd name="T22" fmla="*/ 697866 w 1427586"/>
              <a:gd name="T23" fmla="*/ 678116 h 1656000"/>
              <a:gd name="T24" fmla="*/ 671181 w 1427586"/>
              <a:gd name="T25" fmla="*/ 704257 h 1656000"/>
              <a:gd name="T26" fmla="*/ 574243 w 1427586"/>
              <a:gd name="T27" fmla="*/ 710248 h 1656000"/>
              <a:gd name="T28" fmla="*/ 574243 w 1427586"/>
              <a:gd name="T29" fmla="*/ 838228 h 1656000"/>
              <a:gd name="T30" fmla="*/ 660833 w 1427586"/>
              <a:gd name="T31" fmla="*/ 846669 h 1656000"/>
              <a:gd name="T32" fmla="*/ 694599 w 1427586"/>
              <a:gd name="T33" fmla="*/ 877439 h 1656000"/>
              <a:gd name="T34" fmla="*/ 706035 w 1427586"/>
              <a:gd name="T35" fmla="*/ 951504 h 1656000"/>
              <a:gd name="T36" fmla="*/ 706035 w 1427586"/>
              <a:gd name="T37" fmla="*/ 1012499 h 1656000"/>
              <a:gd name="T38" fmla="*/ 697866 w 1427586"/>
              <a:gd name="T39" fmla="*/ 1114882 h 1656000"/>
              <a:gd name="T40" fmla="*/ 664101 w 1427586"/>
              <a:gd name="T41" fmla="*/ 1134488 h 1656000"/>
              <a:gd name="T42" fmla="*/ 633875 w 1427586"/>
              <a:gd name="T43" fmla="*/ 1118967 h 1656000"/>
              <a:gd name="T44" fmla="*/ 627069 w 1427586"/>
              <a:gd name="T45" fmla="*/ 1046263 h 1656000"/>
              <a:gd name="T46" fmla="*/ 627069 w 1427586"/>
              <a:gd name="T47" fmla="*/ 903035 h 1656000"/>
              <a:gd name="T48" fmla="*/ 407052 w 1427586"/>
              <a:gd name="T49" fmla="*/ 903035 h 1656000"/>
              <a:gd name="T50" fmla="*/ 407052 w 1427586"/>
              <a:gd name="T51" fmla="*/ 972742 h 1656000"/>
              <a:gd name="T52" fmla="*/ 425840 w 1427586"/>
              <a:gd name="T53" fmla="*/ 1149464 h 1656000"/>
              <a:gd name="T54" fmla="*/ 504262 w 1427586"/>
              <a:gd name="T55" fmla="*/ 1235510 h 1656000"/>
              <a:gd name="T56" fmla="*/ 668458 w 1427586"/>
              <a:gd name="T57" fmla="*/ 1270637 h 1656000"/>
              <a:gd name="T58" fmla="*/ 819311 w 1427586"/>
              <a:gd name="T59" fmla="*/ 1240395 h 1656000"/>
              <a:gd name="T60" fmla="*/ 902090 w 1427586"/>
              <a:gd name="T61" fmla="*/ 1152123 h 1656000"/>
              <a:gd name="T62" fmla="*/ 926051 w 1427586"/>
              <a:gd name="T63" fmla="*/ 988937 h 1656000"/>
              <a:gd name="T64" fmla="*/ 901545 w 1427586"/>
              <a:gd name="T65" fmla="*/ 808849 h 1656000"/>
              <a:gd name="T66" fmla="*/ 826936 w 1427586"/>
              <a:gd name="T67" fmla="*/ 753543 h 1656000"/>
              <a:gd name="T68" fmla="*/ 897733 w 1427586"/>
              <a:gd name="T69" fmla="*/ 693403 h 1656000"/>
              <a:gd name="T70" fmla="*/ 917883 w 1427586"/>
              <a:gd name="T71" fmla="*/ 586463 h 1656000"/>
              <a:gd name="T72" fmla="*/ 861789 w 1427586"/>
              <a:gd name="T73" fmla="*/ 415579 h 1656000"/>
              <a:gd name="T74" fmla="*/ 648308 w 1427586"/>
              <a:gd name="T75" fmla="*/ 354081 h 1656000"/>
              <a:gd name="T76" fmla="*/ 714375 w 1427586"/>
              <a:gd name="T77" fmla="*/ 0 h 1656000"/>
              <a:gd name="T78" fmla="*/ 1428750 w 1427586"/>
              <a:gd name="T79" fmla="*/ 357187 h 1656000"/>
              <a:gd name="T80" fmla="*/ 1428750 w 1427586"/>
              <a:gd name="T81" fmla="*/ 1300162 h 1656000"/>
              <a:gd name="T82" fmla="*/ 714375 w 1427586"/>
              <a:gd name="T83" fmla="*/ 1657350 h 1656000"/>
              <a:gd name="T84" fmla="*/ 0 w 1427586"/>
              <a:gd name="T85" fmla="*/ 1300162 h 1656000"/>
              <a:gd name="T86" fmla="*/ 0 w 1427586"/>
              <a:gd name="T87" fmla="*/ 357187 h 1656000"/>
              <a:gd name="T88" fmla="*/ 714375 w 1427586"/>
              <a:gd name="T89" fmla="*/ 0 h 1656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7586" h="1656000">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35">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3685032" y="2203748"/>
            <a:ext cx="7973568" cy="193899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进一步</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概括习近平新时代中国特色社会主义思想的核心内容</a:t>
            </a:r>
          </a:p>
        </p:txBody>
      </p:sp>
    </p:spTree>
    <p:extLst>
      <p:ext uri="{BB962C8B-B14F-4D97-AF65-F5344CB8AC3E}">
        <p14:creationId xmlns:p14="http://schemas.microsoft.com/office/powerpoint/2010/main" val="2786830435"/>
      </p:ext>
    </p:extLst>
  </p:cSld>
  <p:clrMapOvr>
    <a:masterClrMapping/>
  </p:clrMapOvr>
  <p:transition advTm="3604">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200"/>
                            </p:stCondLst>
                            <p:childTnLst>
                              <p:par>
                                <p:cTn id="28" presetID="2" presetClass="entr" presetSubtype="1" decel="10000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0" grpId="0" bldLvl="0" animBg="1"/>
      <p:bldP spid="10" grpId="1" bldLvl="0" animBg="1"/>
      <p:bldP spid="10" grpId="2" bldLvl="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6904" y="1630972"/>
            <a:ext cx="10274808" cy="3046988"/>
          </a:xfrm>
          <a:prstGeom prst="rect">
            <a:avLst/>
          </a:prstGeom>
        </p:spPr>
        <p:txBody>
          <a:bodyPr wrap="square">
            <a:spAutoFit/>
          </a:bodyPr>
          <a:lstStyle/>
          <a:p>
            <a:pPr>
              <a:lnSpc>
                <a:spcPct val="150000"/>
              </a:lnSpc>
            </a:pPr>
            <a:r>
              <a:rPr lang="zh-CN" altLang="zh-CN" sz="3200" b="1">
                <a:solidFill>
                  <a:srgbClr val="333333"/>
                </a:solidFill>
                <a:latin typeface="Arial" panose="020B0604020202020204" pitchFamily="34" charset="0"/>
                <a:ea typeface="等线" panose="02010600030101010101" pitchFamily="2" charset="-122"/>
                <a:cs typeface="Arial" panose="020B0604020202020204" pitchFamily="34" charset="0"/>
              </a:rPr>
              <a:t>《决议》指出：</a:t>
            </a:r>
            <a:r>
              <a:rPr lang="en-US" altLang="zh-CN" sz="3200" b="1">
                <a:solidFill>
                  <a:srgbClr val="333333"/>
                </a:solidFill>
                <a:latin typeface="Arial" panose="020B0604020202020204" pitchFamily="34" charset="0"/>
                <a:ea typeface="等线" panose="02010600030101010101" pitchFamily="2" charset="-122"/>
              </a:rPr>
              <a:t>“</a:t>
            </a:r>
            <a:r>
              <a:rPr lang="zh-CN" altLang="zh-CN" sz="3200" b="1">
                <a:solidFill>
                  <a:srgbClr val="333333"/>
                </a:solidFill>
                <a:latin typeface="Arial" panose="020B0604020202020204" pitchFamily="34" charset="0"/>
                <a:ea typeface="等线" panose="02010600030101010101" pitchFamily="2" charset="-122"/>
                <a:cs typeface="Arial" panose="020B0604020202020204" pitchFamily="34" charset="0"/>
              </a:rPr>
              <a:t>习近平新时代中国特色社会主义思想是当代中国马克思主义、二十一世纪马克思主义，是中华文化和中国精神的时代精华，实现了马克思主义中国化新的飞跃。</a:t>
            </a:r>
            <a:r>
              <a:rPr lang="en-US" altLang="zh-CN" sz="3200" b="1">
                <a:solidFill>
                  <a:srgbClr val="333333"/>
                </a:solidFill>
                <a:latin typeface="Arial" panose="020B0604020202020204" pitchFamily="34" charset="0"/>
                <a:ea typeface="等线" panose="02010600030101010101" pitchFamily="2" charset="-122"/>
              </a:rPr>
              <a:t>”</a:t>
            </a:r>
            <a:endParaRPr lang="zh-CN" altLang="en-US" sz="3200" b="1"/>
          </a:p>
        </p:txBody>
      </p:sp>
    </p:spTree>
    <p:extLst>
      <p:ext uri="{BB962C8B-B14F-4D97-AF65-F5344CB8AC3E}">
        <p14:creationId xmlns:p14="http://schemas.microsoft.com/office/powerpoint/2010/main" val="187063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a:spLocks noChangeAspect="1"/>
          </p:cNvSpPr>
          <p:nvPr/>
        </p:nvSpPr>
        <p:spPr>
          <a:xfrm rot="16200000">
            <a:off x="2257899" y="3440006"/>
            <a:ext cx="958851" cy="8276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2" name="六边形 11"/>
          <p:cNvSpPr>
            <a:spLocks noChangeAspect="1"/>
          </p:cNvSpPr>
          <p:nvPr/>
        </p:nvSpPr>
        <p:spPr>
          <a:xfrm rot="16200000">
            <a:off x="362424" y="4037964"/>
            <a:ext cx="575733" cy="497417"/>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3" name="六边形 12"/>
          <p:cNvSpPr>
            <a:spLocks noChangeAspect="1"/>
          </p:cNvSpPr>
          <p:nvPr/>
        </p:nvSpPr>
        <p:spPr>
          <a:xfrm rot="16200000">
            <a:off x="290458" y="1969982"/>
            <a:ext cx="719667" cy="620183"/>
          </a:xfrm>
          <a:prstGeom prst="hexagon">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zh-CN" altLang="en-US" sz="1800">
              <a:solidFill>
                <a:schemeClr val="tx1"/>
              </a:solidFill>
              <a:latin typeface="微软雅黑" panose="020B0503020204020204" charset="-122"/>
              <a:ea typeface="微软雅黑" panose="020B0503020204020204" charset="-122"/>
            </a:endParaRPr>
          </a:p>
        </p:txBody>
      </p:sp>
      <p:sp>
        <p:nvSpPr>
          <p:cNvPr id="10" name="文本框 9"/>
          <p:cNvSpPr/>
          <p:nvPr/>
        </p:nvSpPr>
        <p:spPr bwMode="auto">
          <a:xfrm>
            <a:off x="689448" y="1932940"/>
            <a:ext cx="1905000" cy="2209800"/>
          </a:xfrm>
          <a:custGeom>
            <a:avLst/>
            <a:gdLst>
              <a:gd name="T0" fmla="*/ 661351 w 1427586"/>
              <a:gd name="T1" fmla="*/ 572464 h 1656000"/>
              <a:gd name="T2" fmla="*/ 661351 w 1427586"/>
              <a:gd name="T3" fmla="*/ 947691 h 1656000"/>
              <a:gd name="T4" fmla="*/ 564141 w 1427586"/>
              <a:gd name="T5" fmla="*/ 947691 h 1656000"/>
              <a:gd name="T6" fmla="*/ 661351 w 1427586"/>
              <a:gd name="T7" fmla="*/ 572464 h 1656000"/>
              <a:gd name="T8" fmla="*/ 590009 w 1427586"/>
              <a:gd name="T9" fmla="*/ 371509 h 1656000"/>
              <a:gd name="T10" fmla="*/ 399945 w 1427586"/>
              <a:gd name="T11" fmla="*/ 947691 h 1656000"/>
              <a:gd name="T12" fmla="*/ 399945 w 1427586"/>
              <a:gd name="T13" fmla="*/ 1098000 h 1656000"/>
              <a:gd name="T14" fmla="*/ 661351 w 1427586"/>
              <a:gd name="T15" fmla="*/ 1098000 h 1656000"/>
              <a:gd name="T16" fmla="*/ 661351 w 1427586"/>
              <a:gd name="T17" fmla="*/ 1253210 h 1656000"/>
              <a:gd name="T18" fmla="*/ 881368 w 1427586"/>
              <a:gd name="T19" fmla="*/ 1253210 h 1656000"/>
              <a:gd name="T20" fmla="*/ 881368 w 1427586"/>
              <a:gd name="T21" fmla="*/ 1098000 h 1656000"/>
              <a:gd name="T22" fmla="*/ 943997 w 1427586"/>
              <a:gd name="T23" fmla="*/ 1098000 h 1656000"/>
              <a:gd name="T24" fmla="*/ 943997 w 1427586"/>
              <a:gd name="T25" fmla="*/ 947691 h 1656000"/>
              <a:gd name="T26" fmla="*/ 881368 w 1427586"/>
              <a:gd name="T27" fmla="*/ 947691 h 1656000"/>
              <a:gd name="T28" fmla="*/ 881368 w 1427586"/>
              <a:gd name="T29" fmla="*/ 371509 h 1656000"/>
              <a:gd name="T30" fmla="*/ 590009 w 1427586"/>
              <a:gd name="T31" fmla="*/ 371509 h 1656000"/>
              <a:gd name="T32" fmla="*/ 714375 w 1427586"/>
              <a:gd name="T33" fmla="*/ 0 h 1656000"/>
              <a:gd name="T34" fmla="*/ 1428750 w 1427586"/>
              <a:gd name="T35" fmla="*/ 357187 h 1656000"/>
              <a:gd name="T36" fmla="*/ 1428750 w 1427586"/>
              <a:gd name="T37" fmla="*/ 1300162 h 1656000"/>
              <a:gd name="T38" fmla="*/ 714375 w 1427586"/>
              <a:gd name="T39" fmla="*/ 1657350 h 1656000"/>
              <a:gd name="T40" fmla="*/ 0 w 1427586"/>
              <a:gd name="T41" fmla="*/ 1300162 h 1656000"/>
              <a:gd name="T42" fmla="*/ 0 w 1427586"/>
              <a:gd name="T43" fmla="*/ 357187 h 1656000"/>
              <a:gd name="T44" fmla="*/ 714375 w 1427586"/>
              <a:gd name="T45" fmla="*/ 0 h 165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586" h="1656000">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35">
              <a:solidFill>
                <a:schemeClr val="tx1"/>
              </a:solidFill>
              <a:latin typeface="微软雅黑" panose="020B0503020204020204" charset="-122"/>
              <a:ea typeface="微软雅黑" panose="020B0503020204020204" charset="-122"/>
            </a:endParaRPr>
          </a:p>
        </p:txBody>
      </p:sp>
      <p:sp>
        <p:nvSpPr>
          <p:cNvPr id="8" name="文本框 7"/>
          <p:cNvSpPr txBox="1"/>
          <p:nvPr/>
        </p:nvSpPr>
        <p:spPr bwMode="auto">
          <a:xfrm>
            <a:off x="3685032" y="2203748"/>
            <a:ext cx="7973568" cy="1938992"/>
          </a:xfrm>
          <a:prstGeom prst="rect">
            <a:avLst/>
          </a:prstGeom>
          <a:noFill/>
        </p:spPr>
        <p:txBody>
          <a:bodyPr wrap="square">
            <a:spAutoFit/>
          </a:bodyPr>
          <a:lstStyle/>
          <a:p>
            <a:pPr>
              <a:lnSpc>
                <a:spcPct val="150000"/>
              </a:lnSpc>
            </a:pPr>
            <a:r>
              <a:rPr lang="zh-CN" altLang="zh-CN" sz="4000" smtClean="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全会</a:t>
            </a:r>
            <a:r>
              <a:rPr lang="zh-CN" altLang="zh-CN" sz="4000">
                <a:gradFill>
                  <a:gsLst>
                    <a:gs pos="0">
                      <a:srgbClr val="E30000"/>
                    </a:gs>
                    <a:gs pos="100000">
                      <a:srgbClr val="760303"/>
                    </a:gs>
                  </a:gsLst>
                  <a:lin ang="5400000" scaled="0"/>
                </a:gradFill>
                <a:latin typeface="微软雅黑" panose="020B0503020204020204" charset="-122"/>
                <a:ea typeface="微软雅黑" panose="020B0503020204020204" charset="-122"/>
                <a:cs typeface="Arial" panose="020B0604020202020204" pitchFamily="34" charset="0"/>
              </a:rPr>
              <a:t>审议通过的《决议》是党的历史上第三个历史决议</a:t>
            </a:r>
          </a:p>
        </p:txBody>
      </p:sp>
    </p:spTree>
    <p:extLst>
      <p:ext uri="{BB962C8B-B14F-4D97-AF65-F5344CB8AC3E}">
        <p14:creationId xmlns:p14="http://schemas.microsoft.com/office/powerpoint/2010/main" val="1644781832"/>
      </p:ext>
    </p:extLst>
  </p:cSld>
  <p:clrMapOvr>
    <a:masterClrMapping/>
  </p:clrMapOvr>
  <p:transition advTm="337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10000" y="110000"/>
                                    </p:animScale>
                                  </p:childTnLst>
                                </p:cTn>
                              </p:par>
                              <p:par>
                                <p:cTn id="12" presetID="6" presetClass="emph" presetSubtype="0" decel="100000" fill="hold" grpId="2" nodeType="withEffect">
                                  <p:stCondLst>
                                    <p:cond delay="300"/>
                                  </p:stCondLst>
                                  <p:childTnLst>
                                    <p:animScale>
                                      <p:cBhvr>
                                        <p:cTn id="13" dur="250" fill="hold"/>
                                        <p:tgtEl>
                                          <p:spTgt spid="10"/>
                                        </p:tgtEl>
                                      </p:cBhvr>
                                      <p:by x="91000" y="91000"/>
                                    </p:animScale>
                                  </p:childTnLst>
                                </p:cTn>
                              </p:par>
                            </p:childTnLst>
                          </p:cTn>
                        </p:par>
                        <p:par>
                          <p:cTn id="14" fill="hold">
                            <p:stCondLst>
                              <p:cond delay="500"/>
                            </p:stCondLst>
                            <p:childTnLst>
                              <p:par>
                                <p:cTn id="15" presetID="2" presetClass="entr" presetSubtype="6"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400" fill="hold"/>
                                        <p:tgtEl>
                                          <p:spTgt spid="11"/>
                                        </p:tgtEl>
                                        <p:attrNameLst>
                                          <p:attrName>ppt_x</p:attrName>
                                        </p:attrNameLst>
                                      </p:cBhvr>
                                      <p:tavLst>
                                        <p:tav tm="0">
                                          <p:val>
                                            <p:strVal val="1+#ppt_w/2"/>
                                          </p:val>
                                        </p:tav>
                                        <p:tav tm="100000">
                                          <p:val>
                                            <p:strVal val="#ppt_x"/>
                                          </p:val>
                                        </p:tav>
                                      </p:tavLst>
                                    </p:anim>
                                    <p:anim calcmode="lin" valueType="num">
                                      <p:cBhvr additive="base">
                                        <p:cTn id="18" dur="4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9" decel="100000" fill="hold" grpId="0" nodeType="withEffect">
                                  <p:stCondLst>
                                    <p:cond delay="1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400" fill="hold"/>
                                        <p:tgtEl>
                                          <p:spTgt spid="13"/>
                                        </p:tgtEl>
                                        <p:attrNameLst>
                                          <p:attrName>ppt_x</p:attrName>
                                        </p:attrNameLst>
                                      </p:cBhvr>
                                      <p:tavLst>
                                        <p:tav tm="0">
                                          <p:val>
                                            <p:strVal val="0-#ppt_w/2"/>
                                          </p:val>
                                        </p:tav>
                                        <p:tav tm="100000">
                                          <p:val>
                                            <p:strVal val="#ppt_x"/>
                                          </p:val>
                                        </p:tav>
                                      </p:tavLst>
                                    </p:anim>
                                    <p:anim calcmode="lin" valueType="num">
                                      <p:cBhvr additive="base">
                                        <p:cTn id="22" dur="4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2"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0-#ppt_w/2"/>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200"/>
                            </p:stCondLst>
                            <p:childTnLst>
                              <p:par>
                                <p:cTn id="28" presetID="2" presetClass="entr" presetSubtype="1" decel="10000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0" grpId="0" bldLvl="0" animBg="1"/>
      <p:bldP spid="10" grpId="1" bldLvl="0" animBg="1"/>
      <p:bldP spid="10" grpId="2" bldLvl="0" animBg="1"/>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1071</Words>
  <Application>Microsoft Office PowerPoint</Application>
  <PresentationFormat>宽屏</PresentationFormat>
  <Paragraphs>86</Paragraphs>
  <Slides>22</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LilyUPC</vt:lpstr>
      <vt:lpstr>等线</vt:lpstr>
      <vt:lpstr>黑体</vt:lpstr>
      <vt:lpstr>楷体</vt:lpstr>
      <vt:lpstr>宋体</vt: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subject>PPT</dc:subject>
  <dc:creator>administrator</dc:creator>
  <cp:keywords>PPT</cp:keywords>
  <dc:description>PPT</dc:description>
  <cp:lastModifiedBy>晨光</cp:lastModifiedBy>
  <cp:revision>24</cp:revision>
  <dcterms:created xsi:type="dcterms:W3CDTF">2017-05-09T14:16:23Z</dcterms:created>
  <dcterms:modified xsi:type="dcterms:W3CDTF">2021-11-19T01:22:54Z</dcterms:modified>
  <cp:category>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